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72"/>
  </p:notesMasterIdLst>
  <p:sldIdLst>
    <p:sldId id="260" r:id="rId2"/>
    <p:sldId id="323" r:id="rId3"/>
    <p:sldId id="400" r:id="rId4"/>
    <p:sldId id="406" r:id="rId5"/>
    <p:sldId id="401" r:id="rId6"/>
    <p:sldId id="405" r:id="rId7"/>
    <p:sldId id="399" r:id="rId8"/>
    <p:sldId id="310" r:id="rId9"/>
    <p:sldId id="319" r:id="rId10"/>
    <p:sldId id="373" r:id="rId11"/>
    <p:sldId id="377" r:id="rId12"/>
    <p:sldId id="376" r:id="rId13"/>
    <p:sldId id="375" r:id="rId14"/>
    <p:sldId id="314" r:id="rId15"/>
    <p:sldId id="315" r:id="rId16"/>
    <p:sldId id="329" r:id="rId17"/>
    <p:sldId id="407" r:id="rId18"/>
    <p:sldId id="330" r:id="rId19"/>
    <p:sldId id="331" r:id="rId20"/>
    <p:sldId id="361" r:id="rId21"/>
    <p:sldId id="371" r:id="rId22"/>
    <p:sldId id="378" r:id="rId23"/>
    <p:sldId id="362" r:id="rId24"/>
    <p:sldId id="356" r:id="rId25"/>
    <p:sldId id="354" r:id="rId26"/>
    <p:sldId id="355" r:id="rId27"/>
    <p:sldId id="261" r:id="rId28"/>
    <p:sldId id="357" r:id="rId29"/>
    <p:sldId id="386" r:id="rId30"/>
    <p:sldId id="396" r:id="rId31"/>
    <p:sldId id="395" r:id="rId32"/>
    <p:sldId id="264" r:id="rId33"/>
    <p:sldId id="334" r:id="rId34"/>
    <p:sldId id="335" r:id="rId35"/>
    <p:sldId id="333" r:id="rId36"/>
    <p:sldId id="332" r:id="rId37"/>
    <p:sldId id="336" r:id="rId38"/>
    <p:sldId id="282" r:id="rId39"/>
    <p:sldId id="366" r:id="rId40"/>
    <p:sldId id="337" r:id="rId41"/>
    <p:sldId id="286" r:id="rId42"/>
    <p:sldId id="338" r:id="rId43"/>
    <p:sldId id="339" r:id="rId44"/>
    <p:sldId id="340" r:id="rId45"/>
    <p:sldId id="341" r:id="rId46"/>
    <p:sldId id="342" r:id="rId47"/>
    <p:sldId id="359" r:id="rId48"/>
    <p:sldId id="365" r:id="rId49"/>
    <p:sldId id="364" r:id="rId50"/>
    <p:sldId id="352" r:id="rId51"/>
    <p:sldId id="353" r:id="rId52"/>
    <p:sldId id="370" r:id="rId53"/>
    <p:sldId id="343" r:id="rId54"/>
    <p:sldId id="360" r:id="rId55"/>
    <p:sldId id="390" r:id="rId56"/>
    <p:sldId id="391" r:id="rId57"/>
    <p:sldId id="392" r:id="rId58"/>
    <p:sldId id="394" r:id="rId59"/>
    <p:sldId id="313" r:id="rId60"/>
    <p:sldId id="404" r:id="rId61"/>
    <p:sldId id="367" r:id="rId62"/>
    <p:sldId id="382" r:id="rId63"/>
    <p:sldId id="402" r:id="rId64"/>
    <p:sldId id="403" r:id="rId65"/>
    <p:sldId id="284" r:id="rId66"/>
    <p:sldId id="283" r:id="rId67"/>
    <p:sldId id="379" r:id="rId68"/>
    <p:sldId id="299" r:id="rId69"/>
    <p:sldId id="380" r:id="rId70"/>
    <p:sldId id="381" r:id="rId7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C09200"/>
    <a:srgbClr val="FFFFDD"/>
    <a:srgbClr val="FFFFC5"/>
    <a:srgbClr val="FFEEDD"/>
    <a:srgbClr val="FFF9F3"/>
    <a:srgbClr val="F9FBF7"/>
    <a:srgbClr val="FFE8D1"/>
    <a:srgbClr val="FFF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8" autoAdjust="0"/>
    <p:restoredTop sz="67204" autoAdjust="0"/>
  </p:normalViewPr>
  <p:slideViewPr>
    <p:cSldViewPr snapToGrid="0">
      <p:cViewPr varScale="1">
        <p:scale>
          <a:sx n="42" d="100"/>
          <a:sy n="42" d="100"/>
        </p:scale>
        <p:origin x="716"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5/21/2019</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(45 min of content, 1 </a:t>
            </a:r>
            <a:r>
              <a:rPr lang="en-US" dirty="0" err="1"/>
              <a:t>hr</a:t>
            </a:r>
            <a:r>
              <a:rPr lang="en-US" dirty="0"/>
              <a:t> 10 min for slot)</a:t>
            </a:r>
          </a:p>
          <a:p>
            <a:pPr marL="0" indent="0">
              <a:buFontTx/>
              <a:buNone/>
            </a:pPr>
            <a:r>
              <a:rPr lang="en-US" dirty="0"/>
              <a:t>I’d like to talk about some of the </a:t>
            </a:r>
            <a:r>
              <a:rPr lang="en-US"/>
              <a:t>ideas I’m </a:t>
            </a:r>
            <a:r>
              <a:rPr lang="en-US" dirty="0"/>
              <a:t>interested in, and introduce you all to what I’ve been working on this past year: my first year project. </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In this talk, I’ll discuss how language provides important cues about how to represent a category, whether to think about a given category using an essentialist framework, or using a social-structural framework.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2982589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I’ll review a line of prior research that examines some different forms of language, and how each of them might cue an essentialist framework.</a:t>
            </a:r>
          </a:p>
        </p:txBody>
      </p:sp>
      <p:sp>
        <p:nvSpPr>
          <p:cNvPr id="4" name="Slide Number Placeholder 3"/>
          <p:cNvSpPr>
            <a:spLocks noGrp="1"/>
          </p:cNvSpPr>
          <p:nvPr>
            <p:ph type="sldNum" sz="quarter" idx="10"/>
          </p:nvPr>
        </p:nvSpPr>
        <p:spPr/>
        <p:txBody>
          <a:bodyPr/>
          <a:lstStyle/>
          <a:p>
            <a:fld id="{4CC12544-2BEE-49BA-A42E-D7E3EBA33684}" type="slidenum">
              <a:rPr lang="en-US" smtClean="0"/>
              <a:t>11</a:t>
            </a:fld>
            <a:endParaRPr lang="en-US"/>
          </a:p>
        </p:txBody>
      </p:sp>
    </p:spTree>
    <p:extLst>
      <p:ext uri="{BB962C8B-B14F-4D97-AF65-F5344CB8AC3E}">
        <p14:creationId xmlns:p14="http://schemas.microsoft.com/office/powerpoint/2010/main" val="1837723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I’ll also review some recent of work that suggests a role for context in whether we conceptualize a category in an essentialist way or in a social-structural way. </a:t>
            </a:r>
          </a:p>
        </p:txBody>
      </p:sp>
      <p:sp>
        <p:nvSpPr>
          <p:cNvPr id="4" name="Slide Number Placeholder 3"/>
          <p:cNvSpPr>
            <a:spLocks noGrp="1"/>
          </p:cNvSpPr>
          <p:nvPr>
            <p:ph type="sldNum" sz="quarter" idx="10"/>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1338405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Lastly, I’ll draw together these various lines of work to motivate my ongoing first-year project, which asks how we integrate linguistic and contextual information to support one of these construals of category structure or another. </a:t>
            </a:r>
          </a:p>
          <a:p>
            <a:pPr marL="171450" indent="-171450">
              <a:buFontTx/>
              <a:buChar char="-"/>
            </a:pPr>
            <a:r>
              <a:rPr lang="en-US" dirty="0"/>
              <a:t>Use gender as a case study, since gender is a rich space to pit these construals against each other. </a:t>
            </a:r>
          </a:p>
        </p:txBody>
      </p:sp>
      <p:sp>
        <p:nvSpPr>
          <p:cNvPr id="4" name="Slide Number Placeholder 3"/>
          <p:cNvSpPr>
            <a:spLocks noGrp="1"/>
          </p:cNvSpPr>
          <p:nvPr>
            <p:ph type="sldNum" sz="quarter" idx="10"/>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1156022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Although children across various cultural communities essentialize some set of categories, the categories that are essentialized are only a small subset of all the categories that they represent, </a:t>
            </a:r>
            <a:br>
              <a:rPr lang="en-US" sz="1200" dirty="0"/>
            </a:br>
            <a:r>
              <a:rPr lang="en-US" sz="1200" dirty="0"/>
              <a:t>+ there is cultural variation in what particular social categories children essentialize. </a:t>
            </a:r>
          </a:p>
          <a:p>
            <a:pPr marL="0" indent="0">
              <a:buFontTx/>
              <a:buNone/>
            </a:pPr>
            <a:r>
              <a:rPr lang="en-US" sz="1200" dirty="0"/>
              <a:t>&gt; Race – children: politically conservative &gt; liberal in US</a:t>
            </a:r>
          </a:p>
          <a:p>
            <a:pPr marL="0" indent="0">
              <a:buFont typeface="Wingdings" panose="05000000000000000000" pitchFamily="2" charset="2"/>
              <a:buNone/>
            </a:pPr>
            <a:r>
              <a:rPr lang="en-US" sz="1200" dirty="0"/>
              <a:t>&gt; Ethnicity – children: religious &gt; secular communities in Israel</a:t>
            </a:r>
          </a:p>
          <a:p>
            <a:pPr marL="0" indent="0">
              <a:buFont typeface="Wingdings" panose="05000000000000000000" pitchFamily="2" charset="2"/>
              <a:buNone/>
            </a:pPr>
            <a:r>
              <a:rPr lang="en-US" sz="1200" dirty="0"/>
              <a:t>&gt; Class – adults: upper class &gt; lower class in India</a:t>
            </a:r>
          </a:p>
          <a:p>
            <a:pPr marL="0" indent="0">
              <a:buFont typeface="Wingdings" panose="05000000000000000000" pitchFamily="2" charset="2"/>
              <a:buNone/>
            </a:pPr>
            <a:r>
              <a:rPr lang="en-US" sz="1200" dirty="0"/>
              <a:t>&gt; Gender – 5yo essentialism, 10yo and adults think more in social-structural ways (Marianne Taylor). </a:t>
            </a:r>
          </a:p>
          <a:p>
            <a:pPr marL="0" indent="0">
              <a:buFont typeface="Wingdings" panose="05000000000000000000" pitchFamily="2" charset="2"/>
              <a:buNone/>
            </a:pPr>
            <a:r>
              <a:rPr lang="en-US" sz="1200" dirty="0"/>
              <a:t>&gt; Gender – female category essentialized more than male category in India (</a:t>
            </a:r>
            <a:r>
              <a:rPr lang="en-US" dirty="0"/>
              <a:t>Mahalingam, 2003a)</a:t>
            </a:r>
            <a:endParaRPr lang="en-US" sz="1200" dirty="0"/>
          </a:p>
          <a:p>
            <a:pPr marL="171450" indent="-171450">
              <a:buFontTx/>
              <a:buChar char="-"/>
            </a:pPr>
            <a:r>
              <a:rPr lang="en-US" sz="1200" dirty="0"/>
              <a:t>role of social input (e.g. </a:t>
            </a:r>
            <a:r>
              <a:rPr lang="en-US" sz="1200" b="0" dirty="0"/>
              <a:t>language</a:t>
            </a:r>
            <a:r>
              <a:rPr lang="en-US" sz="1200" dirty="0"/>
              <a:t>) in guiding children to essentialize particular categories</a:t>
            </a:r>
          </a:p>
          <a:p>
            <a:pPr marL="0" indent="0">
              <a:buFontTx/>
              <a:buNone/>
            </a:pPr>
            <a:endParaRPr lang="en-US" sz="1200" dirty="0"/>
          </a:p>
          <a:p>
            <a:r>
              <a:rPr lang="en-US" sz="1200" b="0" i="0" kern="1200" dirty="0">
                <a:solidFill>
                  <a:schemeClr val="tx1"/>
                </a:solidFill>
                <a:effectLst/>
                <a:latin typeface="+mn-lt"/>
                <a:ea typeface="+mn-ea"/>
                <a:cs typeface="+mn-cs"/>
              </a:rPr>
              <a:t>* Hyo: does input override essentialism, or does input shapes which framework to go for</a:t>
            </a:r>
          </a:p>
          <a:p>
            <a:r>
              <a:rPr lang="en-US" sz="1200" b="0" i="0" kern="1200" dirty="0">
                <a:solidFill>
                  <a:schemeClr val="tx1"/>
                </a:solidFill>
                <a:effectLst/>
                <a:latin typeface="+mn-lt"/>
                <a:ea typeface="+mn-ea"/>
                <a:cs typeface="+mn-cs"/>
              </a:rPr>
              <a:t>&gt; Input shapes which framework to use, although certain types of language might have default modes of interpretation.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generics and formal explanations might be interpreted in an essentialist way by default, unless context is present. Context as “blocking” essentialism. Even what counts as a generic: no reliable linguistic form, the default might be a generic (Birds fly) and then when we add specificity and tense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(Leslie? cited by Susan), no longer a generic (Birds fly outside my window in the morning).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1520810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kinds of language might cue children to essentialize a category?</a:t>
            </a:r>
          </a:p>
          <a:p>
            <a:pPr marL="0" indent="0">
              <a:buFont typeface="Arial" panose="020B0604020202020204" pitchFamily="34" charset="0"/>
              <a:buNone/>
            </a:pPr>
            <a:r>
              <a:rPr lang="en-US" sz="1200" dirty="0"/>
              <a:t>Generic language – describe a category as a whole. Potentially powerful, because our experience is filled with individual things, and generic language is a simple way of communicating a generalization about a whole category. </a:t>
            </a:r>
            <a:br>
              <a:rPr lang="en-US" sz="1200" dirty="0"/>
            </a:br>
            <a:r>
              <a:rPr lang="en-US" dirty="0"/>
              <a:t>suggest that the property is causally relevant, non-accidental, conceptually central</a:t>
            </a:r>
            <a:endParaRPr lang="en-US" sz="1200" dirty="0"/>
          </a:p>
          <a:p>
            <a:r>
              <a:rPr lang="en-US" dirty="0"/>
              <a:t>4yo who heard generic language about a novel social category (“</a:t>
            </a:r>
            <a:r>
              <a:rPr lang="en-US" dirty="0" err="1"/>
              <a:t>Zarpies</a:t>
            </a:r>
            <a:r>
              <a:rPr lang="en-US" dirty="0"/>
              <a:t> sleep in trees” or “A </a:t>
            </a:r>
            <a:r>
              <a:rPr lang="en-US" dirty="0" err="1"/>
              <a:t>Zarpie</a:t>
            </a:r>
            <a:r>
              <a:rPr lang="en-US" dirty="0"/>
              <a:t> sleeps in trees”) -&gt; develop essentialist beliefs about that social category. </a:t>
            </a:r>
            <a:r>
              <a:rPr lang="en-US" sz="1200" b="0" i="0" u="none" strike="noStrike" kern="1200" baseline="0" dirty="0">
                <a:solidFill>
                  <a:schemeClr val="tx1"/>
                </a:solidFill>
                <a:latin typeface="+mn-lt"/>
                <a:ea typeface="+mn-ea"/>
                <a:cs typeface="+mn-cs"/>
              </a:rPr>
              <a:t>explained the presence of properties in terms of intrinsic causes, considered properties to be innate, and extended properties of a single category member to other category members.</a:t>
            </a:r>
            <a:endParaRPr lang="en-US" dirty="0"/>
          </a:p>
          <a:p>
            <a:pPr marL="181234" marR="0" lvl="0" indent="-181234" algn="l" defTabSz="914400" rtl="0" eaLnBrk="1" fontAlgn="auto" latinLnBrk="0" hangingPunct="1">
              <a:lnSpc>
                <a:spcPct val="100000"/>
              </a:lnSpc>
              <a:spcBef>
                <a:spcPts val="0"/>
              </a:spcBef>
              <a:spcAft>
                <a:spcPts val="0"/>
              </a:spcAft>
              <a:buClrTx/>
              <a:buSzTx/>
              <a:buFontTx/>
              <a:buChar char="-"/>
              <a:tabLst/>
              <a:defRPr/>
            </a:pPr>
            <a:r>
              <a:rPr lang="en-US" dirty="0"/>
              <a:t>children hear a lot of generic language in their environment, </a:t>
            </a:r>
            <a:r>
              <a:rPr lang="en-US" dirty="0" err="1"/>
              <a:t>eg</a:t>
            </a:r>
            <a:r>
              <a:rPr lang="en-US" dirty="0"/>
              <a:t> in parents’ speech to children, ecologically valid as a cue for essentialism. </a:t>
            </a:r>
          </a:p>
          <a:p>
            <a:pPr marL="181234" indent="-181234">
              <a:buFontTx/>
              <a:buChar char="-"/>
            </a:pPr>
            <a:r>
              <a:rPr lang="en-US" dirty="0"/>
              <a:t>Parents who were induced to hold essentialist beliefs about a novel social category (</a:t>
            </a:r>
            <a:r>
              <a:rPr lang="en-US" dirty="0" err="1"/>
              <a:t>Zarpies</a:t>
            </a:r>
            <a:r>
              <a:rPr lang="en-US" dirty="0"/>
              <a:t> are a distinct kind of people, biologically and culturally different from others) produced more generics when reading a book about </a:t>
            </a:r>
            <a:r>
              <a:rPr lang="en-US" dirty="0" err="1"/>
              <a:t>Zarpies</a:t>
            </a:r>
            <a:r>
              <a:rPr lang="en-US" dirty="0"/>
              <a:t> to their children</a:t>
            </a:r>
          </a:p>
          <a:p>
            <a:pPr marL="181234" indent="-181234">
              <a:buFontTx/>
              <a:buChar char="-"/>
            </a:pPr>
            <a:r>
              <a:rPr lang="en-US" dirty="0"/>
              <a:t>Other linguistic cues – formal explanations?</a:t>
            </a:r>
          </a:p>
          <a:p>
            <a:pPr defTabSz="966582">
              <a:defRPr/>
            </a:pPr>
            <a:r>
              <a:rPr lang="en-US" dirty="0"/>
              <a:t>&gt;Ellen:</a:t>
            </a:r>
            <a:r>
              <a:rPr lang="en-US" baseline="0" dirty="0"/>
              <a:t> there isn’t a single syntactic marker that marks something as generic -&gt; recruit other info about predicate, category, </a:t>
            </a:r>
            <a:r>
              <a:rPr lang="en-US" baseline="0" dirty="0" err="1"/>
              <a:t>etc</a:t>
            </a:r>
            <a:r>
              <a:rPr lang="en-US" baseline="0" dirty="0"/>
              <a:t> to decide if something is a generic</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2760988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41114195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Gill Sans MT" panose="020B0502020104020203" pitchFamily="34" charset="0"/>
              </a:rPr>
              <a:t>directly link an individual + a property to an entire category </a:t>
            </a:r>
            <a:r>
              <a:rPr lang="en-US" sz="1200" dirty="0">
                <a:latin typeface="Gill Sans MT" panose="020B0502020104020203" pitchFamily="34" charset="0"/>
                <a:sym typeface="Wingdings" panose="05000000000000000000" pitchFamily="2" charset="2"/>
              </a:rPr>
              <a:t> </a:t>
            </a:r>
            <a:r>
              <a:rPr lang="en-US" sz="1200" dirty="0">
                <a:latin typeface="Gill Sans MT" panose="020B0502020104020203" pitchFamily="34" charset="0"/>
              </a:rPr>
              <a:t>could support learning about an entire category from a single individual </a:t>
            </a:r>
            <a:r>
              <a:rPr lang="en-US" sz="1200" dirty="0">
                <a:latin typeface="Gill Sans MT" panose="020B0502020104020203" pitchFamily="34" charset="0"/>
                <a:sym typeface="Wingdings" panose="05000000000000000000" pitchFamily="2" charset="2"/>
              </a:rPr>
              <a:t> potentially powerful cues to category structure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latin typeface="Gill Sans MT" panose="020B0502020104020203" pitchFamily="34" charset="0"/>
              </a:rPr>
              <a:t>Formal explanations present a real puzzle: </a:t>
            </a:r>
            <a:r>
              <a:rPr lang="en-US" dirty="0"/>
              <a:t>almost tautological sounding. If we ask someone, “Why does Fido bark?” and they answer “because Fido is a dog”, well we already knew that Fido was a dog, that part isn’t new or informative. Yet we do seem to be gleaning something useful from hearing the explanation, and they sound natural and meaningful to us.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3149212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Gill Sans MT" panose="020B0502020104020203" pitchFamily="34" charset="0"/>
                <a:sym typeface="Wingdings" panose="05000000000000000000" pitchFamily="2" charset="2"/>
              </a:rPr>
              <a:t>- What we do know: metalinguistic judgments from adults, in the context of deriving various kinds of category properties (</a:t>
            </a:r>
            <a:r>
              <a:rPr lang="en-US" sz="1200" dirty="0" err="1">
                <a:latin typeface="Gill Sans MT" panose="020B0502020104020203" pitchFamily="34" charset="0"/>
                <a:sym typeface="Wingdings" panose="05000000000000000000" pitchFamily="2" charset="2"/>
              </a:rPr>
              <a:t>eg</a:t>
            </a:r>
            <a:r>
              <a:rPr lang="en-US" sz="1200" dirty="0">
                <a:latin typeface="Gill Sans MT" panose="020B0502020104020203" pitchFamily="34" charset="0"/>
                <a:sym typeface="Wingdings" panose="05000000000000000000" pitchFamily="2" charset="2"/>
              </a:rPr>
              <a:t> merely statistical, conceptually central, </a:t>
            </a:r>
            <a:r>
              <a:rPr lang="en-US" sz="1200" dirty="0" err="1">
                <a:latin typeface="Gill Sans MT" panose="020B0502020104020203" pitchFamily="34" charset="0"/>
                <a:sym typeface="Wingdings" panose="05000000000000000000" pitchFamily="2" charset="2"/>
              </a:rPr>
              <a:t>etc</a:t>
            </a:r>
            <a:r>
              <a:rPr lang="en-US" sz="1200" dirty="0">
                <a:latin typeface="Gill Sans MT" panose="020B0502020104020203" pitchFamily="34" charset="0"/>
                <a:sym typeface="Wingdings" panose="05000000000000000000" pitchFamily="2" charset="2"/>
              </a:rPr>
              <a:t>)</a:t>
            </a:r>
            <a:endParaRPr lang="en-US" dirty="0"/>
          </a:p>
          <a:p>
            <a:pPr marL="0" indent="0">
              <a:buFontTx/>
              <a:buNone/>
            </a:pPr>
            <a:r>
              <a:rPr lang="en-US" dirty="0"/>
              <a:t>- “Fido barks because Fido is a dog” rated as a good </a:t>
            </a:r>
            <a:r>
              <a:rPr lang="en-US" dirty="0" err="1"/>
              <a:t>expl</a:t>
            </a:r>
            <a:r>
              <a:rPr lang="en-US" dirty="0"/>
              <a:t> (5/7). “This barn is red because it is a barn” is rated by native English speaking adults as not good (3/7)</a:t>
            </a:r>
            <a:r>
              <a:rPr lang="en-US" sz="1200" dirty="0">
                <a:latin typeface="Gill Sans MT" panose="020B0502020104020203" pitchFamily="34" charset="0"/>
              </a:rPr>
              <a:t>, even though statistically common. </a:t>
            </a:r>
          </a:p>
          <a:p>
            <a:pPr marL="0" indent="0">
              <a:buFontTx/>
              <a:buNone/>
            </a:pPr>
            <a:r>
              <a:rPr lang="en-US" sz="1200" dirty="0">
                <a:latin typeface="Gill Sans MT" panose="020B0502020104020203" pitchFamily="34" charset="0"/>
              </a:rPr>
              <a:t>- Me: personally interested in formal explanations, </a:t>
            </a:r>
            <a:r>
              <a:rPr lang="en-US" sz="1200" dirty="0" err="1">
                <a:latin typeface="Gill Sans MT" panose="020B0502020104020203" pitchFamily="34" charset="0"/>
              </a:rPr>
              <a:t>bc</a:t>
            </a:r>
            <a:r>
              <a:rPr lang="en-US" sz="1200" dirty="0">
                <a:latin typeface="Gill Sans MT" panose="020B0502020104020203" pitchFamily="34" charset="0"/>
              </a:rPr>
              <a:t> my interest in devo psych started w work I did w Susan Carey on formal explanations and normative expectations about category members possessing the property. Inspired by work on generics, I had been thinking about whether formal explanations also lead to essentialism. </a:t>
            </a:r>
          </a:p>
        </p:txBody>
      </p:sp>
      <p:sp>
        <p:nvSpPr>
          <p:cNvPr id="4" name="Slide Number Placeholder 3"/>
          <p:cNvSpPr>
            <a:spLocks noGrp="1"/>
          </p:cNvSpPr>
          <p:nvPr>
            <p:ph type="sldNum" sz="quarter" idx="10"/>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382466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Formal explanations not only pick out an aspect of what it means to be a category member, but often suggest that there is something inherent about the category that gives rise to that property. Serve as placeholders for an inherent, essentialist explanation.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3697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Let’s start off with the fact that the world is messy. Yet, we make sense of it all. Rather than a jumbled mess, we see…</a:t>
            </a:r>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7183545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Work presented at SRCD this year</a:t>
            </a:r>
          </a:p>
          <a:p>
            <a:pPr marL="181234" indent="-181234">
              <a:buFontTx/>
              <a:buChar char="-"/>
            </a:pPr>
            <a:r>
              <a:rPr lang="en-US" dirty="0"/>
              <a:t>4 diff animals: Cleans itself with its beak, flaps its ears to cool off, likes to sleep standing up, likes to eat lettuce</a:t>
            </a:r>
          </a:p>
          <a:p>
            <a:pPr marL="181234" indent="-181234">
              <a:buFontTx/>
              <a:buChar char="-"/>
            </a:pPr>
            <a:r>
              <a:rPr lang="en-US" dirty="0"/>
              <a:t>4 diff girls: Rides on the white horse on merry-go-rounds, puts her left sock on first, likes books about a country called Switzerland, likes to eat gooseberries -&gt; all 5 DVs after each trial</a:t>
            </a:r>
          </a:p>
        </p:txBody>
      </p:sp>
      <p:sp>
        <p:nvSpPr>
          <p:cNvPr id="4" name="Slide Number Placeholder 3"/>
          <p:cNvSpPr>
            <a:spLocks noGrp="1"/>
          </p:cNvSpPr>
          <p:nvPr>
            <p:ph type="sldNum" sz="quarter" idx="5"/>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360906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Items in this order, w innateness items in random order</a:t>
            </a:r>
          </a:p>
          <a:p>
            <a:r>
              <a:rPr lang="en-US" dirty="0"/>
              <a:t>1 = higher essentialism</a:t>
            </a:r>
          </a:p>
          <a:p>
            <a:r>
              <a:rPr lang="en-US" dirty="0"/>
              <a:t>0 = lower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2369383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Essentialism on the y-axis, age on the x-axis</a:t>
            </a:r>
          </a:p>
        </p:txBody>
      </p:sp>
      <p:sp>
        <p:nvSpPr>
          <p:cNvPr id="4" name="Slide Number Placeholder 3"/>
          <p:cNvSpPr>
            <a:spLocks noGrp="1"/>
          </p:cNvSpPr>
          <p:nvPr>
            <p:ph type="sldNum" sz="quarter" idx="5"/>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2622276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3536252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Previous work has suggested that formal explanations can be a cue for essentialism, perhaps because they pick out the property as an inherent property of the category.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16125106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But here, I want to argue that actually, formal explanations can be ambiguous in a really interesting way. It’s true, sometimes we use them and interpret them in an essentialist way. But other times, I think we use them and interpret them in a non-essentialist, social-structural way.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25</a:t>
            </a:fld>
            <a:endParaRPr lang="en-US"/>
          </a:p>
        </p:txBody>
      </p:sp>
    </p:spTree>
    <p:extLst>
      <p:ext uri="{BB962C8B-B14F-4D97-AF65-F5344CB8AC3E}">
        <p14:creationId xmlns:p14="http://schemas.microsoft.com/office/powerpoint/2010/main" val="3202731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 In particular, when appropriate information about the social-structural context is available, we may use and interpret formal explanations in this latter way. </a:t>
            </a:r>
          </a:p>
          <a:p>
            <a:pPr marL="0" indent="0">
              <a:buFont typeface="Arial" panose="020B0604020202020204" pitchFamily="34" charset="0"/>
              <a:buNone/>
            </a:pPr>
            <a:r>
              <a:rPr lang="en-US" sz="1200" dirty="0"/>
              <a:t>- I’ll first present some intuitive reasons for the plausibility of formal explanation having this alternate social-structural interpretation, and then I’ll talk about a prior study that hints at this possibility as well.</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26</a:t>
            </a:fld>
            <a:endParaRPr lang="en-US"/>
          </a:p>
        </p:txBody>
      </p:sp>
    </p:spTree>
    <p:extLst>
      <p:ext uri="{BB962C8B-B14F-4D97-AF65-F5344CB8AC3E}">
        <p14:creationId xmlns:p14="http://schemas.microsoft.com/office/powerpoint/2010/main" val="42030452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intuitive reasons. So this project was in large part inspired by noticing formal explanations in the wild around me that didn’t seem to fit into the essentialist </a:t>
            </a:r>
            <a:r>
              <a:rPr lang="en-US" dirty="0" err="1"/>
              <a:t>mould</a:t>
            </a:r>
            <a:endParaRPr lang="en-US" dirty="0"/>
          </a:p>
          <a:p>
            <a:r>
              <a:rPr lang="en-US" dirty="0"/>
              <a:t>- Sound like perfectly felicitous formal ex to me, but I don’t think we produce or interpret these with an essentialist construal in mind. There’s nothing inherent about…</a:t>
            </a:r>
            <a:br>
              <a:rPr lang="en-US" dirty="0"/>
            </a:br>
            <a:r>
              <a:rPr lang="en-US" dirty="0"/>
              <a:t>- Rather, I think what we have in mind is the social-structural context. Dogs live in a human society…</a:t>
            </a:r>
          </a:p>
          <a:p>
            <a:r>
              <a:rPr lang="en-US" dirty="0"/>
              <a:t>- Returning to the idea of what makes for a </a:t>
            </a:r>
            <a:r>
              <a:rPr lang="en-US" sz="1200" dirty="0">
                <a:latin typeface="Gill Sans MT" panose="020B0502020104020203" pitchFamily="34" charset="0"/>
              </a:rPr>
              <a:t>felicitous</a:t>
            </a:r>
            <a:r>
              <a:rPr lang="en-US" dirty="0"/>
              <a:t> formal explanation, I’d argue that the social experience of being a woman is can be part of what it means to be a woman. More broadly, the social context that is confounded with category membership becomes integrated into what it means to be a category member.</a:t>
            </a:r>
          </a:p>
          <a:p>
            <a:r>
              <a:rPr lang="en-US" dirty="0"/>
              <a:t>- As a result, it seemed plausible to me that formal explanations could have a viable social-structural, rather than essentialist, interpretation.</a:t>
            </a:r>
          </a:p>
        </p:txBody>
      </p:sp>
      <p:sp>
        <p:nvSpPr>
          <p:cNvPr id="4" name="Slide Number Placeholder 3"/>
          <p:cNvSpPr>
            <a:spLocks noGrp="1"/>
          </p:cNvSpPr>
          <p:nvPr>
            <p:ph type="sldNum" sz="quarter" idx="10"/>
          </p:nvPr>
        </p:nvSpPr>
        <p:spPr/>
        <p:txBody>
          <a:bodyPr/>
          <a:lstStyle/>
          <a:p>
            <a:fld id="{4CC12544-2BEE-49BA-A42E-D7E3EBA33684}" type="slidenum">
              <a:rPr lang="en-US" smtClean="0"/>
              <a:t>27</a:t>
            </a:fld>
            <a:endParaRPr lang="en-US"/>
          </a:p>
        </p:txBody>
      </p:sp>
    </p:spTree>
    <p:extLst>
      <p:ext uri="{BB962C8B-B14F-4D97-AF65-F5344CB8AC3E}">
        <p14:creationId xmlns:p14="http://schemas.microsoft.com/office/powerpoint/2010/main" val="41367128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possibility that formal explanations could have this alternate social-structural interpretation was hinted at by Vasilyeva et al 2018</a:t>
            </a:r>
          </a:p>
          <a:p>
            <a:r>
              <a:rPr lang="en-US" dirty="0"/>
              <a:t>Whether children can reason about social-structural factors in the context.</a:t>
            </a:r>
          </a:p>
          <a:p>
            <a:r>
              <a:rPr lang="en-US" dirty="0"/>
              <a:t>Setup – A school with gender-segregated classrooms, where students decide which of 2 novel games they’ll play at recess – Yellow-Ball or Green-Ball – by tossing a pebble into a bucket in their classroom. </a:t>
            </a:r>
          </a:p>
          <a:p>
            <a:r>
              <a:rPr lang="en-US" dirty="0"/>
              <a:t>A number of measures, two of which are relevant for us. Always in this order. What were the results? Start with essentialism measure.</a:t>
            </a:r>
          </a:p>
        </p:txBody>
      </p:sp>
      <p:sp>
        <p:nvSpPr>
          <p:cNvPr id="4" name="Slide Number Placeholder 3"/>
          <p:cNvSpPr>
            <a:spLocks noGrp="1"/>
          </p:cNvSpPr>
          <p:nvPr>
            <p:ph type="sldNum" sz="quarter" idx="10"/>
          </p:nvPr>
        </p:nvSpPr>
        <p:spPr/>
        <p:txBody>
          <a:bodyPr/>
          <a:lstStyle/>
          <a:p>
            <a:fld id="{4CC12544-2BEE-49BA-A42E-D7E3EBA33684}" type="slidenum">
              <a:rPr lang="en-US" smtClean="0"/>
              <a:t>28</a:t>
            </a:fld>
            <a:endParaRPr lang="en-US"/>
          </a:p>
        </p:txBody>
      </p:sp>
    </p:spTree>
    <p:extLst>
      <p:ext uri="{BB962C8B-B14F-4D97-AF65-F5344CB8AC3E}">
        <p14:creationId xmlns:p14="http://schemas.microsoft.com/office/powerpoint/2010/main" val="26125776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Called this measure mutability, and we can think of it as a reversed essentialism score. Higher = more mutable / less essentialist. Plot by age.</a:t>
            </a:r>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29</a:t>
            </a:fld>
            <a:endParaRPr lang="en-US"/>
          </a:p>
        </p:txBody>
      </p:sp>
    </p:spTree>
    <p:extLst>
      <p:ext uri="{BB962C8B-B14F-4D97-AF65-F5344CB8AC3E}">
        <p14:creationId xmlns:p14="http://schemas.microsoft.com/office/powerpoint/2010/main" val="3693880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we see cats and dogs, chairs and tables, men and women. </a:t>
            </a:r>
          </a:p>
          <a:p>
            <a:pPr marL="171450" marR="0" lvl="0" indent="-171450" algn="l" defTabSz="966582" rtl="0" eaLnBrk="1" fontAlgn="auto" latinLnBrk="0" hangingPunct="1">
              <a:lnSpc>
                <a:spcPct val="100000"/>
              </a:lnSpc>
              <a:spcBef>
                <a:spcPts val="0"/>
              </a:spcBef>
              <a:spcAft>
                <a:spcPts val="0"/>
              </a:spcAft>
              <a:buClrTx/>
              <a:buSzTx/>
              <a:buFontTx/>
              <a:buChar char="-"/>
              <a:tabLst/>
              <a:defRPr/>
            </a:pPr>
            <a:r>
              <a:rPr lang="en-US" dirty="0"/>
              <a:t>Human beings everywhere from a young age naturally and easily organize their experiences using categories. We group individual things together, treating them as alike in some respect, and together different from other things in the world. We consider an individual thing not just as an individual thing, but as one of potentially indefinitely many instances of a category to which it belongs. </a:t>
            </a:r>
          </a:p>
          <a:p>
            <a:pPr marL="171450" marR="0" lvl="0" indent="-171450" algn="l" defTabSz="966582" rtl="0" eaLnBrk="1" fontAlgn="auto" latinLnBrk="0" hangingPunct="1">
              <a:lnSpc>
                <a:spcPct val="100000"/>
              </a:lnSpc>
              <a:spcBef>
                <a:spcPts val="0"/>
              </a:spcBef>
              <a:spcAft>
                <a:spcPts val="0"/>
              </a:spcAft>
              <a:buClrTx/>
              <a:buSzTx/>
              <a:buFontTx/>
              <a:buChar char="-"/>
              <a:tabLst/>
              <a:defRPr/>
            </a:pPr>
            <a:r>
              <a:rPr lang="en-US" dirty="0"/>
              <a:t>Categorization is a powerful cognitive tool that allows us to make rich inferences about the world around us. Categories allow us to go beyond our immediate experience and make inferences about things we’ve never experienced before. </a:t>
            </a: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4171645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Children and adults think of the property as more mutable, </a:t>
            </a:r>
            <a:r>
              <a:rPr lang="en-US" dirty="0" err="1"/>
              <a:t>ie</a:t>
            </a:r>
            <a:r>
              <a:rPr lang="en-US" dirty="0"/>
              <a:t> they are less essentialist, in a structural context than in a nonstructural context. </a:t>
            </a:r>
          </a:p>
        </p:txBody>
      </p:sp>
      <p:sp>
        <p:nvSpPr>
          <p:cNvPr id="4" name="Slide Number Placeholder 3"/>
          <p:cNvSpPr>
            <a:spLocks noGrp="1"/>
          </p:cNvSpPr>
          <p:nvPr>
            <p:ph type="sldNum" sz="quarter" idx="10"/>
          </p:nvPr>
        </p:nvSpPr>
        <p:spPr/>
        <p:txBody>
          <a:bodyPr/>
          <a:lstStyle/>
          <a:p>
            <a:fld id="{4CC12544-2BEE-49BA-A42E-D7E3EBA33684}" type="slidenum">
              <a:rPr lang="en-US" smtClean="0"/>
              <a:t>30</a:t>
            </a:fld>
            <a:endParaRPr lang="en-US"/>
          </a:p>
        </p:txBody>
      </p:sp>
    </p:spTree>
    <p:extLst>
      <p:ext uri="{BB962C8B-B14F-4D97-AF65-F5344CB8AC3E}">
        <p14:creationId xmlns:p14="http://schemas.microsoft.com/office/powerpoint/2010/main" val="2038382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With the caveat that not sure how much to trust metalinguistic judgments from children: formal explanations are equally </a:t>
            </a:r>
            <a:r>
              <a:rPr lang="en-US" sz="1200" dirty="0">
                <a:latin typeface="Gill Sans MT" panose="020B0502020104020203" pitchFamily="34" charset="0"/>
              </a:rPr>
              <a:t>felicitous</a:t>
            </a:r>
            <a:r>
              <a:rPr lang="en-US" dirty="0"/>
              <a:t> in both contexts, despite each context eliciting different construals. A formal explanation can be considered </a:t>
            </a:r>
            <a:r>
              <a:rPr lang="en-US" sz="1200" dirty="0">
                <a:latin typeface="Gill Sans MT" panose="020B0502020104020203" pitchFamily="34" charset="0"/>
              </a:rPr>
              <a:t>felicitous</a:t>
            </a:r>
            <a:r>
              <a:rPr lang="en-US" dirty="0"/>
              <a:t> even the category is considered in a social-structural rather than essentialist framework. </a:t>
            </a:r>
          </a:p>
          <a:p>
            <a:r>
              <a:rPr lang="en-US" dirty="0"/>
              <a:t>&gt; A</a:t>
            </a:r>
            <a:r>
              <a:rPr lang="en-US" sz="1200" b="0" i="0" kern="1200" dirty="0">
                <a:solidFill>
                  <a:schemeClr val="tx1"/>
                </a:solidFill>
                <a:effectLst/>
                <a:latin typeface="+mn-lt"/>
                <a:ea typeface="+mn-ea"/>
                <a:cs typeface="+mn-cs"/>
              </a:rPr>
              <a:t>dults – think it's so-so? Natural sounding, but perhaps not satisfying, not fully informative (</a:t>
            </a:r>
            <a:r>
              <a:rPr lang="en-US" sz="1200" b="0" i="0" kern="1200" dirty="0" err="1">
                <a:solidFill>
                  <a:schemeClr val="tx1"/>
                </a:solidFill>
                <a:effectLst/>
                <a:latin typeface="+mn-lt"/>
                <a:ea typeface="+mn-ea"/>
                <a:cs typeface="+mn-cs"/>
              </a:rPr>
              <a:t>cf</a:t>
            </a:r>
            <a:r>
              <a:rPr lang="en-US" sz="1200" b="0" i="0" kern="1200" dirty="0">
                <a:solidFill>
                  <a:schemeClr val="tx1"/>
                </a:solidFill>
                <a:effectLst/>
                <a:latin typeface="+mn-lt"/>
                <a:ea typeface="+mn-ea"/>
                <a:cs typeface="+mn-cs"/>
              </a:rPr>
              <a:t> Gelman,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Roberts). depending on for what audience? </a:t>
            </a:r>
          </a:p>
          <a:p>
            <a:r>
              <a:rPr lang="en-US" sz="1200" b="0" i="0" kern="1200" dirty="0">
                <a:solidFill>
                  <a:schemeClr val="tx1"/>
                </a:solidFill>
                <a:effectLst/>
                <a:latin typeface="+mn-lt"/>
                <a:ea typeface="+mn-ea"/>
                <a:cs typeface="+mn-cs"/>
              </a:rPr>
              <a:t>&gt; metalinguistic judgment vs interpretation </a:t>
            </a:r>
            <a:r>
              <a:rPr lang="en-US" sz="1200" b="0" i="0" kern="1200" dirty="0" err="1">
                <a:solidFill>
                  <a:schemeClr val="tx1"/>
                </a:solidFill>
                <a:effectLst/>
                <a:latin typeface="+mn-lt"/>
                <a:ea typeface="+mn-ea"/>
                <a:cs typeface="+mn-cs"/>
              </a:rPr>
              <a:t>disassociable</a:t>
            </a:r>
            <a:r>
              <a:rPr lang="en-US" sz="1200" b="0" i="0" kern="1200" dirty="0">
                <a:solidFill>
                  <a:schemeClr val="tx1"/>
                </a:solidFill>
                <a:effectLst/>
                <a:latin typeface="+mn-lt"/>
                <a:ea typeface="+mn-ea"/>
                <a:cs typeface="+mn-cs"/>
              </a:rPr>
              <a:t>. get a direct measure, motivate my study</a:t>
            </a:r>
          </a:p>
          <a:p>
            <a:pPr marL="0" indent="0">
              <a:buFontTx/>
              <a:buNone/>
            </a:pPr>
            <a:endParaRPr lang="en-US" dirty="0"/>
          </a:p>
          <a:p>
            <a:pPr marL="171450" indent="-171450">
              <a:buFontTx/>
              <a:buChar char="-"/>
            </a:pPr>
            <a:r>
              <a:rPr lang="en-US" dirty="0"/>
              <a:t>Conclusion from Vasilyeva et al 2018 is that children are sensitive to structural factors.</a:t>
            </a:r>
          </a:p>
          <a:p>
            <a:pPr marL="171450" indent="-171450">
              <a:buFontTx/>
              <a:buChar char="-"/>
            </a:pPr>
            <a:r>
              <a:rPr lang="en-US" dirty="0"/>
              <a:t>This work tested the effect of context on essentialism separately from the effect of context on the felicity of formal explanations, and didn’t probe how people are interpreting the formal explanation, just whether the explanation is felicitous. </a:t>
            </a:r>
          </a:p>
          <a:p>
            <a:pPr marL="171450" indent="-171450">
              <a:buFontTx/>
              <a:buChar char="-"/>
            </a:pPr>
            <a:r>
              <a:rPr lang="en-US" dirty="0"/>
              <a:t>Hints that the interpretation of the formal explanation may depend on the context</a:t>
            </a:r>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31</a:t>
            </a:fld>
            <a:endParaRPr lang="en-US"/>
          </a:p>
        </p:txBody>
      </p:sp>
    </p:spTree>
    <p:extLst>
      <p:ext uri="{BB962C8B-B14F-4D97-AF65-F5344CB8AC3E}">
        <p14:creationId xmlns:p14="http://schemas.microsoft.com/office/powerpoint/2010/main" val="31593295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was the question I wanted to probe in my first year project</a:t>
            </a:r>
          </a:p>
          <a:p>
            <a:r>
              <a:rPr lang="en-US" dirty="0"/>
              <a:t>- 5-6yo: 3 reasons. 1) by age 5, children have achieved an important precursor to gender essentialism: gender constancy, gender can persist over superficial changes (</a:t>
            </a:r>
            <a:r>
              <a:rPr lang="en-US" dirty="0" err="1"/>
              <a:t>eg</a:t>
            </a:r>
            <a:r>
              <a:rPr lang="en-US" dirty="0"/>
              <a:t> change in dress, appearance) 2) they can reason about structural factors (Vasilyeva et al), 3) past studies looking at formal explanations and essentialism have used this age group.</a:t>
            </a:r>
          </a:p>
          <a:p>
            <a:r>
              <a:rPr lang="en-US" dirty="0"/>
              <a:t>- Adults as a comparison class</a:t>
            </a:r>
            <a:br>
              <a:rPr lang="en-US" dirty="0"/>
            </a:br>
            <a:r>
              <a:rPr lang="en-US" dirty="0"/>
              <a:t>- Used same paradigms and manipulations from previous 2 studies, wanted to stick as closely as possible. You may find some quibbles with the details of this setup, I certainty have some minor quibbles, but we wanted to build on what the previous studies found, so we stuck as closely as possible.</a:t>
            </a:r>
          </a:p>
        </p:txBody>
      </p:sp>
      <p:sp>
        <p:nvSpPr>
          <p:cNvPr id="4" name="Slide Number Placeholder 3"/>
          <p:cNvSpPr>
            <a:spLocks noGrp="1"/>
          </p:cNvSpPr>
          <p:nvPr>
            <p:ph type="sldNum" sz="quarter" idx="10"/>
          </p:nvPr>
        </p:nvSpPr>
        <p:spPr/>
        <p:txBody>
          <a:bodyPr/>
          <a:lstStyle/>
          <a:p>
            <a:fld id="{4CC12544-2BEE-49BA-A42E-D7E3EBA33684}" type="slidenum">
              <a:rPr lang="en-US" smtClean="0"/>
              <a:t>32</a:t>
            </a:fld>
            <a:endParaRPr lang="en-US"/>
          </a:p>
        </p:txBody>
      </p:sp>
    </p:spTree>
    <p:extLst>
      <p:ext uri="{BB962C8B-B14F-4D97-AF65-F5344CB8AC3E}">
        <p14:creationId xmlns:p14="http://schemas.microsoft.com/office/powerpoint/2010/main" val="3699416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33</a:t>
            </a:fld>
            <a:endParaRPr lang="en-US"/>
          </a:p>
        </p:txBody>
      </p:sp>
    </p:spTree>
    <p:extLst>
      <p:ext uri="{BB962C8B-B14F-4D97-AF65-F5344CB8AC3E}">
        <p14:creationId xmlns:p14="http://schemas.microsoft.com/office/powerpoint/2010/main" val="412686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34</a:t>
            </a:fld>
            <a:endParaRPr lang="en-US"/>
          </a:p>
        </p:txBody>
      </p:sp>
    </p:spTree>
    <p:extLst>
      <p:ext uri="{BB962C8B-B14F-4D97-AF65-F5344CB8AC3E}">
        <p14:creationId xmlns:p14="http://schemas.microsoft.com/office/powerpoint/2010/main" val="10480711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 If the pebble falls into the yellow bucket, that child plays Yellow-Ball that day. If the pebble, falls into the green bucket, that child plays Green-Ball that day. Do you see how this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one or two kids asked what happens if the pebble doesn't land in any bucket, they get to throw again.</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35</a:t>
            </a:fld>
            <a:endParaRPr lang="en-US"/>
          </a:p>
        </p:txBody>
      </p:sp>
    </p:spTree>
    <p:extLst>
      <p:ext uri="{BB962C8B-B14F-4D97-AF65-F5344CB8AC3E}">
        <p14:creationId xmlns:p14="http://schemas.microsoft.com/office/powerpoint/2010/main" val="1790364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Context manipulation – bucket sizes</a:t>
            </a:r>
          </a:p>
          <a:p>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These are the two buckets that are always set up in the girls' classroom. You can see that at the girls’ classroom, the bucket for Yellow-Ball is much bigger than the bucket for Green-Ball, so it’s </a:t>
            </a:r>
            <a:r>
              <a:rPr lang="en-US" sz="1200" b="1" i="0" kern="1200" dirty="0">
                <a:solidFill>
                  <a:schemeClr val="tx1"/>
                </a:solidFill>
                <a:effectLst/>
                <a:latin typeface="+mn-lt"/>
                <a:ea typeface="+mn-ea"/>
                <a:cs typeface="+mn-cs"/>
              </a:rPr>
              <a:t>much easier</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Counterbalanced which bucket was bigger in the structural context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Language about difficulty - </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36</a:t>
            </a:fld>
            <a:endParaRPr lang="en-US"/>
          </a:p>
        </p:txBody>
      </p:sp>
    </p:spTree>
    <p:extLst>
      <p:ext uri="{BB962C8B-B14F-4D97-AF65-F5344CB8AC3E}">
        <p14:creationId xmlns:p14="http://schemas.microsoft.com/office/powerpoint/2010/main" val="1369901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seeing a nonstructural context or structural context, all participants then saw statistical evidence of girls playing a lot of Yellow-Ball, and boys playing a lot of Green-Ball. </a:t>
            </a:r>
          </a:p>
          <a:p>
            <a:r>
              <a:rPr lang="en-US" dirty="0"/>
              <a:t>Memory check for what game was played most often by each gender.</a:t>
            </a:r>
          </a:p>
          <a:p>
            <a:r>
              <a:rPr lang="en-US" dirty="0"/>
              <a:t>Nonstructural context – buckets are the same size, so should be equally likely to play either game. We know from prior work that given an unrepresentative skewed sample, like the game-playing behavior observed here, children will attribute a preference, so children in nonstructural context may think that different genders prefer different games (</a:t>
            </a:r>
            <a:r>
              <a:rPr lang="en-US" dirty="0" err="1"/>
              <a:t>Kushnir</a:t>
            </a:r>
            <a:r>
              <a:rPr lang="en-US" dirty="0"/>
              <a:t>, Xu, Wellman, 2010).</a:t>
            </a:r>
          </a:p>
          <a:p>
            <a:r>
              <a:rPr lang="en-US" dirty="0"/>
              <a:t>Structural context – buckets are different sizes, so skewed sample might just reflect the skew in bucket sizes, rather than anything intrinsic to each gender. </a:t>
            </a:r>
          </a:p>
          <a:p>
            <a:endParaRPr lang="en-US" dirty="0"/>
          </a:p>
          <a:p>
            <a:r>
              <a:rPr lang="en-US" dirty="0"/>
              <a:t>* Hyo: </a:t>
            </a:r>
            <a:r>
              <a:rPr lang="en-US" sz="1200" b="0" i="0" kern="1200" dirty="0">
                <a:solidFill>
                  <a:schemeClr val="tx1"/>
                </a:solidFill>
                <a:effectLst/>
                <a:latin typeface="+mn-lt"/>
                <a:ea typeface="+mn-ea"/>
                <a:cs typeface="+mn-cs"/>
              </a:rPr>
              <a:t>structural context - even stronger intuition of a preference for kids who end up playing game with smaller, more difficult bucket (green-ball)</a:t>
            </a: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37</a:t>
            </a:fld>
            <a:endParaRPr lang="en-US"/>
          </a:p>
        </p:txBody>
      </p:sp>
    </p:spTree>
    <p:extLst>
      <p:ext uri="{BB962C8B-B14F-4D97-AF65-F5344CB8AC3E}">
        <p14:creationId xmlns:p14="http://schemas.microsoft.com/office/powerpoint/2010/main" val="36325337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to an individual category member</a:t>
            </a:r>
          </a:p>
          <a:p>
            <a:r>
              <a:rPr lang="en-US" dirty="0"/>
              <a:t>Explanation for why she plays Yellow-Ball</a:t>
            </a:r>
          </a:p>
          <a:p>
            <a:r>
              <a:rPr lang="en-US" dirty="0"/>
              <a:t>Fairly subtle manipulation</a:t>
            </a:r>
          </a:p>
        </p:txBody>
      </p:sp>
      <p:sp>
        <p:nvSpPr>
          <p:cNvPr id="4" name="Slide Number Placeholder 3"/>
          <p:cNvSpPr>
            <a:spLocks noGrp="1"/>
          </p:cNvSpPr>
          <p:nvPr>
            <p:ph type="sldNum" sz="quarter" idx="10"/>
          </p:nvPr>
        </p:nvSpPr>
        <p:spPr/>
        <p:txBody>
          <a:bodyPr/>
          <a:lstStyle/>
          <a:p>
            <a:fld id="{4CC12544-2BEE-49BA-A42E-D7E3EBA33684}" type="slidenum">
              <a:rPr lang="en-US" smtClean="0"/>
              <a:t>38</a:t>
            </a:fld>
            <a:endParaRPr lang="en-US"/>
          </a:p>
        </p:txBody>
      </p:sp>
    </p:spTree>
    <p:extLst>
      <p:ext uri="{BB962C8B-B14F-4D97-AF65-F5344CB8AC3E}">
        <p14:creationId xmlns:p14="http://schemas.microsoft.com/office/powerpoint/2010/main" val="2648316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Ppts have seen a nonstructural or structural context, and heard a control or formal explanation. Now we want to know what construal they are inferring from these two pieces of information. </a:t>
            </a:r>
          </a:p>
          <a:p>
            <a:r>
              <a:rPr lang="en-US" dirty="0"/>
              <a:t>Initial thought: let’s use the 5 canonical essentialism items from </a:t>
            </a:r>
            <a:r>
              <a:rPr lang="en-US" dirty="0" err="1"/>
              <a:t>Muradoglu</a:t>
            </a:r>
            <a:r>
              <a:rPr lang="en-US" dirty="0"/>
              <a:t> et al, and adapt them to this classroom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39</a:t>
            </a:fld>
            <a:endParaRPr lang="en-US"/>
          </a:p>
        </p:txBody>
      </p:sp>
    </p:spTree>
    <p:extLst>
      <p:ext uri="{BB962C8B-B14F-4D97-AF65-F5344CB8AC3E}">
        <p14:creationId xmlns:p14="http://schemas.microsoft.com/office/powerpoint/2010/main" val="3033924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My </a:t>
            </a:r>
            <a:r>
              <a:rPr lang="en-US" dirty="0" err="1"/>
              <a:t>cohortmate</a:t>
            </a:r>
            <a:r>
              <a:rPr lang="en-US" dirty="0"/>
              <a:t> Lauren recently adopted a cat named Milo, who I have yet to meet, but since I know Milo is a cat, I can deploy my CAT category representation to infer that Milo probably meows, probably likes catnip, and probably fights with Lauren’s dog.  </a:t>
            </a:r>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38371456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canonical 5-item essentialism battery used by prior studies, adapted to this paradigm.</a:t>
            </a:r>
            <a:br>
              <a:rPr lang="en-US" dirty="0"/>
            </a:br>
            <a:r>
              <a:rPr lang="en-US" dirty="0"/>
              <a:t>Stability over time x2</a:t>
            </a:r>
          </a:p>
          <a:p>
            <a:r>
              <a:rPr lang="en-US" dirty="0"/>
              <a:t>Innateness x2</a:t>
            </a:r>
          </a:p>
          <a:p>
            <a:r>
              <a:rPr lang="en-US" dirty="0"/>
              <a:t>Inductive potential</a:t>
            </a:r>
          </a:p>
        </p:txBody>
      </p:sp>
      <p:sp>
        <p:nvSpPr>
          <p:cNvPr id="4" name="Slide Number Placeholder 3"/>
          <p:cNvSpPr>
            <a:spLocks noGrp="1"/>
          </p:cNvSpPr>
          <p:nvPr>
            <p:ph type="sldNum" sz="quarter" idx="10"/>
          </p:nvPr>
        </p:nvSpPr>
        <p:spPr/>
        <p:txBody>
          <a:bodyPr/>
          <a:lstStyle/>
          <a:p>
            <a:fld id="{4CC12544-2BEE-49BA-A42E-D7E3EBA33684}" type="slidenum">
              <a:rPr lang="en-US" smtClean="0"/>
              <a:t>40</a:t>
            </a:fld>
            <a:endParaRPr lang="en-US"/>
          </a:p>
        </p:txBody>
      </p:sp>
    </p:spTree>
    <p:extLst>
      <p:ext uri="{BB962C8B-B14F-4D97-AF65-F5344CB8AC3E}">
        <p14:creationId xmlns:p14="http://schemas.microsoft.com/office/powerpoint/2010/main" val="25272623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Characteristic answers to these questions that are considered to signal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41</a:t>
            </a:fld>
            <a:endParaRPr lang="en-US"/>
          </a:p>
        </p:txBody>
      </p:sp>
    </p:spTree>
    <p:extLst>
      <p:ext uri="{BB962C8B-B14F-4D97-AF65-F5344CB8AC3E}">
        <p14:creationId xmlns:p14="http://schemas.microsoft.com/office/powerpoint/2010/main" val="1106631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if we compare what someone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Besides for innateness switch, items don’t clearly tease apart essentialism from other ways of thinking</a:t>
            </a:r>
          </a:p>
        </p:txBody>
      </p:sp>
      <p:sp>
        <p:nvSpPr>
          <p:cNvPr id="4" name="Slide Number Placeholder 3"/>
          <p:cNvSpPr>
            <a:spLocks noGrp="1"/>
          </p:cNvSpPr>
          <p:nvPr>
            <p:ph type="sldNum" sz="quarter" idx="10"/>
          </p:nvPr>
        </p:nvSpPr>
        <p:spPr/>
        <p:txBody>
          <a:bodyPr/>
          <a:lstStyle/>
          <a:p>
            <a:fld id="{4CC12544-2BEE-49BA-A42E-D7E3EBA33684}" type="slidenum">
              <a:rPr lang="en-US" smtClean="0"/>
              <a:t>42</a:t>
            </a:fld>
            <a:endParaRPr lang="en-US"/>
          </a:p>
        </p:txBody>
      </p:sp>
    </p:spTree>
    <p:extLst>
      <p:ext uri="{BB962C8B-B14F-4D97-AF65-F5344CB8AC3E}">
        <p14:creationId xmlns:p14="http://schemas.microsoft.com/office/powerpoint/2010/main" val="37136121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After many rounds of piloting, we came up with a new battery to measure essentialism</a:t>
            </a:r>
          </a:p>
          <a:p>
            <a:pPr marL="181234" indent="-181234">
              <a:buFontTx/>
              <a:buChar char="-"/>
            </a:pPr>
            <a:r>
              <a:rPr lang="en-US" dirty="0"/>
              <a:t>Kept the innateness switch, 2 new DVs</a:t>
            </a:r>
          </a:p>
          <a:p>
            <a:pPr marL="181234" indent="-181234">
              <a:buFontTx/>
              <a:buChar char="-"/>
            </a:pPr>
            <a:r>
              <a:rPr lang="en-US" dirty="0"/>
              <a:t>Fc </a:t>
            </a:r>
            <a:r>
              <a:rPr lang="en-US" dirty="0" err="1"/>
              <a:t>expl</a:t>
            </a:r>
            <a:r>
              <a:rPr lang="en-US" dirty="0"/>
              <a:t> – pit preference against structural context. Preference isn’t a perfect way of getting at something deep and unobservable, which is the characteristic essentialist explanation, but it is an internal feature that we thought people thinking in an essentialist framework would prefer to reference over the structural context. Give us some purchase on teasing apart these two ways of thinking.</a:t>
            </a:r>
          </a:p>
          <a:p>
            <a:pPr marL="181234" indent="-181234">
              <a:buFontTx/>
              <a:buChar char="-"/>
            </a:pPr>
            <a:r>
              <a:rPr lang="en-US" dirty="0"/>
              <a:t>New inductive potential – introduce a new category member not subject to this context</a:t>
            </a:r>
          </a:p>
          <a:p>
            <a:pPr marL="181234" marR="0" lvl="0" indent="-181234" algn="l" defTabSz="914400" rtl="0" eaLnBrk="1" fontAlgn="auto" latinLnBrk="0" hangingPunct="1">
              <a:lnSpc>
                <a:spcPct val="100000"/>
              </a:lnSpc>
              <a:spcBef>
                <a:spcPts val="0"/>
              </a:spcBef>
              <a:spcAft>
                <a:spcPts val="0"/>
              </a:spcAft>
              <a:buClrTx/>
              <a:buSzTx/>
              <a:buFontTx/>
              <a:buChar char="-"/>
              <a:tabLst/>
              <a:defRPr/>
            </a:pPr>
            <a:r>
              <a:rPr lang="en-US" dirty="0"/>
              <a:t>Fixed order</a:t>
            </a:r>
          </a:p>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43</a:t>
            </a:fld>
            <a:endParaRPr lang="en-US"/>
          </a:p>
        </p:txBody>
      </p:sp>
    </p:spTree>
    <p:extLst>
      <p:ext uri="{BB962C8B-B14F-4D97-AF65-F5344CB8AC3E}">
        <p14:creationId xmlns:p14="http://schemas.microsoft.com/office/powerpoint/2010/main" val="7604355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Also an exploratory normative measure. </a:t>
            </a:r>
          </a:p>
          <a:p>
            <a:pPr marL="181234" indent="-181234">
              <a:buFontTx/>
              <a:buChar char="-"/>
            </a:pPr>
            <a:r>
              <a:rPr lang="en-US" dirty="0"/>
              <a:t>since essentialism sometimes leads to normativity +</a:t>
            </a:r>
          </a:p>
          <a:p>
            <a:pPr marL="181234" indent="-181234">
              <a:buFontTx/>
              <a:buChar char="-"/>
            </a:pPr>
            <a:r>
              <a:rPr lang="en-US" dirty="0"/>
              <a:t>since prior work I had done on formal explanations had suggested that formal explanations lead to a normative violation when category members do not exhibit the property. </a:t>
            </a:r>
          </a:p>
          <a:p>
            <a:pPr marL="181234" indent="-181234">
              <a:buFontTx/>
              <a:buChar char="-"/>
            </a:pPr>
            <a:r>
              <a:rPr lang="en-US" dirty="0"/>
              <a:t>administered between the inductive potential and innateness switch items. </a:t>
            </a:r>
          </a:p>
        </p:txBody>
      </p:sp>
      <p:sp>
        <p:nvSpPr>
          <p:cNvPr id="4" name="Slide Number Placeholder 3"/>
          <p:cNvSpPr>
            <a:spLocks noGrp="1"/>
          </p:cNvSpPr>
          <p:nvPr>
            <p:ph type="sldNum" sz="quarter" idx="10"/>
          </p:nvPr>
        </p:nvSpPr>
        <p:spPr/>
        <p:txBody>
          <a:bodyPr/>
          <a:lstStyle/>
          <a:p>
            <a:fld id="{4CC12544-2BEE-49BA-A42E-D7E3EBA33684}" type="slidenum">
              <a:rPr lang="en-US" smtClean="0"/>
              <a:t>44</a:t>
            </a:fld>
            <a:endParaRPr lang="en-US"/>
          </a:p>
        </p:txBody>
      </p:sp>
    </p:spTree>
    <p:extLst>
      <p:ext uri="{BB962C8B-B14F-4D97-AF65-F5344CB8AC3E}">
        <p14:creationId xmlns:p14="http://schemas.microsoft.com/office/powerpoint/2010/main" val="1499455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But only these 3 items were averaged. Explain coding.</a:t>
            </a:r>
          </a:p>
        </p:txBody>
      </p:sp>
      <p:sp>
        <p:nvSpPr>
          <p:cNvPr id="4" name="Slide Number Placeholder 3"/>
          <p:cNvSpPr>
            <a:spLocks noGrp="1"/>
          </p:cNvSpPr>
          <p:nvPr>
            <p:ph type="sldNum" sz="quarter" idx="10"/>
          </p:nvPr>
        </p:nvSpPr>
        <p:spPr/>
        <p:txBody>
          <a:bodyPr/>
          <a:lstStyle/>
          <a:p>
            <a:fld id="{4CC12544-2BEE-49BA-A42E-D7E3EBA33684}" type="slidenum">
              <a:rPr lang="en-US" smtClean="0"/>
              <a:t>45</a:t>
            </a:fld>
            <a:endParaRPr lang="en-US"/>
          </a:p>
        </p:txBody>
      </p:sp>
    </p:spTree>
    <p:extLst>
      <p:ext uri="{BB962C8B-B14F-4D97-AF65-F5344CB8AC3E}">
        <p14:creationId xmlns:p14="http://schemas.microsoft.com/office/powerpoint/2010/main" val="111624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Essentialism = for each subject, average 3 essentialism items, and then the averages over that. 1 is more essentialist, 0 is less. </a:t>
            </a:r>
          </a:p>
        </p:txBody>
      </p:sp>
      <p:sp>
        <p:nvSpPr>
          <p:cNvPr id="4" name="Slide Number Placeholder 3"/>
          <p:cNvSpPr>
            <a:spLocks noGrp="1"/>
          </p:cNvSpPr>
          <p:nvPr>
            <p:ph type="sldNum" sz="quarter" idx="10"/>
          </p:nvPr>
        </p:nvSpPr>
        <p:spPr/>
        <p:txBody>
          <a:bodyPr/>
          <a:lstStyle/>
          <a:p>
            <a:fld id="{4CC12544-2BEE-49BA-A42E-D7E3EBA33684}" type="slidenum">
              <a:rPr lang="en-US" smtClean="0"/>
              <a:t>46</a:t>
            </a:fld>
            <a:endParaRPr lang="en-US"/>
          </a:p>
        </p:txBody>
      </p:sp>
    </p:spTree>
    <p:extLst>
      <p:ext uri="{BB962C8B-B14F-4D97-AF65-F5344CB8AC3E}">
        <p14:creationId xmlns:p14="http://schemas.microsoft.com/office/powerpoint/2010/main" val="3407666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a:t>
            </a:r>
            <a:r>
              <a:rPr lang="en-US" dirty="0" err="1"/>
              <a:t>Muradoglu</a:t>
            </a:r>
            <a:r>
              <a:rPr lang="en-US" dirty="0"/>
              <a:t> et al, predict that children will show the simple effect of formal explanations boosting essentialism in the nonstructural condition. We weren’t sure if we would see this boost in adults, since previous studies had only looked at the link between formal explanations and essentialism in children. </a:t>
            </a:r>
          </a:p>
        </p:txBody>
      </p:sp>
      <p:sp>
        <p:nvSpPr>
          <p:cNvPr id="4" name="Slide Number Placeholder 3"/>
          <p:cNvSpPr>
            <a:spLocks noGrp="1"/>
          </p:cNvSpPr>
          <p:nvPr>
            <p:ph type="sldNum" sz="quarter" idx="10"/>
          </p:nvPr>
        </p:nvSpPr>
        <p:spPr/>
        <p:txBody>
          <a:bodyPr/>
          <a:lstStyle/>
          <a:p>
            <a:fld id="{4CC12544-2BEE-49BA-A42E-D7E3EBA33684}" type="slidenum">
              <a:rPr lang="en-US" smtClean="0"/>
              <a:t>47</a:t>
            </a:fld>
            <a:endParaRPr lang="en-US"/>
          </a:p>
        </p:txBody>
      </p:sp>
    </p:spTree>
    <p:extLst>
      <p:ext uri="{BB962C8B-B14F-4D97-AF65-F5344CB8AC3E}">
        <p14:creationId xmlns:p14="http://schemas.microsoft.com/office/powerpoint/2010/main" val="26932168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Based on Vasilyeva et al, predict that both children and adults will show a simple effect of structural context decreasing essentialism compared to a nonstructural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48</a:t>
            </a:fld>
            <a:endParaRPr lang="en-US"/>
          </a:p>
        </p:txBody>
      </p:sp>
    </p:spTree>
    <p:extLst>
      <p:ext uri="{BB962C8B-B14F-4D97-AF65-F5344CB8AC3E}">
        <p14:creationId xmlns:p14="http://schemas.microsoft.com/office/powerpoint/2010/main" val="3990764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The critical condition in our study is where a formal explanation is provided in a structural context. We thought that the structural context, compared to a nonstructural context, could decrease the boost in essentialism from hearing a formal explanation…</a:t>
            </a:r>
          </a:p>
        </p:txBody>
      </p:sp>
      <p:sp>
        <p:nvSpPr>
          <p:cNvPr id="4" name="Slide Number Placeholder 3"/>
          <p:cNvSpPr>
            <a:spLocks noGrp="1"/>
          </p:cNvSpPr>
          <p:nvPr>
            <p:ph type="sldNum" sz="quarter" idx="10"/>
          </p:nvPr>
        </p:nvSpPr>
        <p:spPr/>
        <p:txBody>
          <a:bodyPr/>
          <a:lstStyle/>
          <a:p>
            <a:fld id="{4CC12544-2BEE-49BA-A42E-D7E3EBA33684}" type="slidenum">
              <a:rPr lang="en-US" smtClean="0"/>
              <a:t>49</a:t>
            </a:fld>
            <a:endParaRPr lang="en-US"/>
          </a:p>
        </p:txBody>
      </p:sp>
    </p:spTree>
    <p:extLst>
      <p:ext uri="{BB962C8B-B14F-4D97-AF65-F5344CB8AC3E}">
        <p14:creationId xmlns:p14="http://schemas.microsoft.com/office/powerpoint/2010/main" val="3897517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My </a:t>
            </a:r>
            <a:r>
              <a:rPr lang="en-US" dirty="0" err="1"/>
              <a:t>cohortmate</a:t>
            </a:r>
            <a:r>
              <a:rPr lang="en-US" dirty="0"/>
              <a:t> Lauren recently adopted a cat named Milo, who I have yet to meet, but since I know Milo is a cat, I can deploy my CAT category representation to infer that Milo probably meows, probably likes catnip, and probably fights with Lauren’s dog.  </a:t>
            </a:r>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30711770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…eliminate the boost…</a:t>
            </a:r>
          </a:p>
        </p:txBody>
      </p:sp>
      <p:sp>
        <p:nvSpPr>
          <p:cNvPr id="4" name="Slide Number Placeholder 3"/>
          <p:cNvSpPr>
            <a:spLocks noGrp="1"/>
          </p:cNvSpPr>
          <p:nvPr>
            <p:ph type="sldNum" sz="quarter" idx="10"/>
          </p:nvPr>
        </p:nvSpPr>
        <p:spPr/>
        <p:txBody>
          <a:bodyPr/>
          <a:lstStyle/>
          <a:p>
            <a:fld id="{4CC12544-2BEE-49BA-A42E-D7E3EBA33684}" type="slidenum">
              <a:rPr lang="en-US" smtClean="0"/>
              <a:t>50</a:t>
            </a:fld>
            <a:endParaRPr lang="en-US"/>
          </a:p>
        </p:txBody>
      </p:sp>
    </p:spTree>
    <p:extLst>
      <p:ext uri="{BB962C8B-B14F-4D97-AF65-F5344CB8AC3E}">
        <p14:creationId xmlns:p14="http://schemas.microsoft.com/office/powerpoint/2010/main" val="19709186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 even reverse it. In other words, we predicted an interaction of context and explanation, which we preregistered as our hypothesis.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51</a:t>
            </a:fld>
            <a:endParaRPr lang="en-US"/>
          </a:p>
        </p:txBody>
      </p:sp>
    </p:spTree>
    <p:extLst>
      <p:ext uri="{BB962C8B-B14F-4D97-AF65-F5344CB8AC3E}">
        <p14:creationId xmlns:p14="http://schemas.microsoft.com/office/powerpoint/2010/main" val="6473957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did we find?</a:t>
            </a:r>
          </a:p>
          <a:p>
            <a:pPr marL="171450" indent="-171450">
              <a:buFontTx/>
              <a:buChar char="-"/>
            </a:pPr>
            <a:r>
              <a:rPr lang="en-US" dirty="0"/>
              <a:t>show the results for the children and adults separately. </a:t>
            </a:r>
          </a:p>
          <a:p>
            <a:pPr marL="0" indent="0">
              <a:buFontTx/>
              <a:buNone/>
            </a:pPr>
            <a:r>
              <a:rPr lang="en-US" dirty="0"/>
              <a:t>- first: children. heads-up: only 1/5 data collected, so disclaimer that what I’m about to show you is a very limited amount of data. </a:t>
            </a:r>
          </a:p>
        </p:txBody>
      </p:sp>
      <p:sp>
        <p:nvSpPr>
          <p:cNvPr id="4" name="Slide Number Placeholder 3"/>
          <p:cNvSpPr>
            <a:spLocks noGrp="1"/>
          </p:cNvSpPr>
          <p:nvPr>
            <p:ph type="sldNum" sz="quarter" idx="10"/>
          </p:nvPr>
        </p:nvSpPr>
        <p:spPr/>
        <p:txBody>
          <a:bodyPr/>
          <a:lstStyle/>
          <a:p>
            <a:fld id="{4CC12544-2BEE-49BA-A42E-D7E3EBA33684}" type="slidenum">
              <a:rPr lang="en-US" smtClean="0"/>
              <a:t>52</a:t>
            </a:fld>
            <a:endParaRPr lang="en-US"/>
          </a:p>
        </p:txBody>
      </p:sp>
    </p:spTree>
    <p:extLst>
      <p:ext uri="{BB962C8B-B14F-4D97-AF65-F5344CB8AC3E}">
        <p14:creationId xmlns:p14="http://schemas.microsoft.com/office/powerpoint/2010/main" val="23971255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Children: slight trends in the direction we’re predicting, but again hard to say anything with the limited amount of data.</a:t>
            </a:r>
          </a:p>
          <a:p>
            <a:pPr marL="171450" indent="-171450">
              <a:buFontTx/>
              <a:buChar char="-"/>
            </a:pPr>
            <a:r>
              <a:rPr lang="en-US" dirty="0"/>
              <a:t>Adults: luckily we have the entire data set, because MTurk studies run at lightspeed. </a:t>
            </a:r>
          </a:p>
        </p:txBody>
      </p:sp>
      <p:sp>
        <p:nvSpPr>
          <p:cNvPr id="4" name="Slide Number Placeholder 3"/>
          <p:cNvSpPr>
            <a:spLocks noGrp="1"/>
          </p:cNvSpPr>
          <p:nvPr>
            <p:ph type="sldNum" sz="quarter" idx="10"/>
          </p:nvPr>
        </p:nvSpPr>
        <p:spPr/>
        <p:txBody>
          <a:bodyPr/>
          <a:lstStyle/>
          <a:p>
            <a:fld id="{4CC12544-2BEE-49BA-A42E-D7E3EBA33684}" type="slidenum">
              <a:rPr lang="en-US" smtClean="0"/>
              <a:t>53</a:t>
            </a:fld>
            <a:endParaRPr lang="en-US"/>
          </a:p>
        </p:txBody>
      </p:sp>
    </p:spTree>
    <p:extLst>
      <p:ext uri="{BB962C8B-B14F-4D97-AF65-F5344CB8AC3E}">
        <p14:creationId xmlns:p14="http://schemas.microsoft.com/office/powerpoint/2010/main" val="14279513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Adults: rather than predicted context * </a:t>
            </a:r>
            <a:r>
              <a:rPr lang="en-US" dirty="0" err="1"/>
              <a:t>expl</a:t>
            </a:r>
            <a:r>
              <a:rPr lang="en-US" dirty="0"/>
              <a:t>, found a strong main effect of context</a:t>
            </a:r>
          </a:p>
          <a:p>
            <a:pPr marL="181234" indent="-181234">
              <a:buFontTx/>
              <a:buChar char="-"/>
            </a:pPr>
            <a:r>
              <a:rPr lang="en-US" dirty="0"/>
              <a:t>In line with the main effect of context that was found among adults in Vasilyeva et al. expecting to find a main effect, based on the prior results, but blown away by how strong the main effect is here. Naively: weak or no main effect of context, </a:t>
            </a:r>
            <a:r>
              <a:rPr lang="en-US" dirty="0" err="1"/>
              <a:t>bc</a:t>
            </a:r>
            <a:r>
              <a:rPr lang="en-US" dirty="0"/>
              <a:t> adults already have a lot of contextual knowledge about the structural factors in our society surrounding gender, a familiar category, even if this classroom paradigm and the game-playing property are novel.</a:t>
            </a:r>
          </a:p>
          <a:p>
            <a:pPr marL="181234" indent="-181234">
              <a:buFontTx/>
              <a:buChar char="-"/>
            </a:pPr>
            <a:r>
              <a:rPr lang="en-US" dirty="0"/>
              <a:t>Interesting that the adults aren’t affected at all by hearing the formal explanation. I didn’t have a strong prediction going in, since formal explanations and essentialism in adults hasn’t been well studied before. perhaps because adults hear about the context first, and the explanation later, the contextual information is so powerful that the formal explanation just gets interpreted in a way that falls in line with the construal suggested by the context.</a:t>
            </a:r>
          </a:p>
        </p:txBody>
      </p:sp>
      <p:sp>
        <p:nvSpPr>
          <p:cNvPr id="4" name="Slide Number Placeholder 3"/>
          <p:cNvSpPr>
            <a:spLocks noGrp="1"/>
          </p:cNvSpPr>
          <p:nvPr>
            <p:ph type="sldNum" sz="quarter" idx="10"/>
          </p:nvPr>
        </p:nvSpPr>
        <p:spPr/>
        <p:txBody>
          <a:bodyPr/>
          <a:lstStyle/>
          <a:p>
            <a:fld id="{4CC12544-2BEE-49BA-A42E-D7E3EBA33684}" type="slidenum">
              <a:rPr lang="en-US" smtClean="0"/>
              <a:t>54</a:t>
            </a:fld>
            <a:endParaRPr lang="en-US"/>
          </a:p>
        </p:txBody>
      </p:sp>
    </p:spTree>
    <p:extLst>
      <p:ext uri="{BB962C8B-B14F-4D97-AF65-F5344CB8AC3E}">
        <p14:creationId xmlns:p14="http://schemas.microsoft.com/office/powerpoint/2010/main" val="4285725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 wrap up, language is a powerful source of information as children are constructing category representations. And whether we conceive of gender and other social categories in essentialist terms or social-structural terms is socially consequential, </a:t>
            </a:r>
            <a:r>
              <a:rPr lang="en-US" dirty="0" err="1"/>
              <a:t>eg</a:t>
            </a:r>
            <a:r>
              <a:rPr lang="en-US" dirty="0"/>
              <a:t> form the basis for stereotyping and prejudice, form the basis for differential policies, and justification for inequities in social structure.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Previous work has suggested that formal explanations, like generics, serve as a linguistic cue for what categories to essentialize.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55</a:t>
            </a:fld>
            <a:endParaRPr lang="en-US"/>
          </a:p>
        </p:txBody>
      </p:sp>
    </p:spTree>
    <p:extLst>
      <p:ext uri="{BB962C8B-B14F-4D97-AF65-F5344CB8AC3E}">
        <p14:creationId xmlns:p14="http://schemas.microsoft.com/office/powerpoint/2010/main" val="15112272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I’ve been really inspired by reading this previous literature, and would like to add the nuance that formal explanations may be more ambiguous than previously thought – they may not necessarily always yield an essentialist interpretation. In cases where there is a structural context present, formal explanations might yield a social-structural interpretation rather than an essentialist one.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Another way of thinking about this is that the structural context “blocks” the essentialist reading of the formal explanation, and allows one to take a social-structural construal.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Presented some intuitive reasons to think this is the case, and some preliminary data, but this is again an ongoing project.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56</a:t>
            </a:fld>
            <a:endParaRPr lang="en-US"/>
          </a:p>
        </p:txBody>
      </p:sp>
    </p:spTree>
    <p:extLst>
      <p:ext uri="{BB962C8B-B14F-4D97-AF65-F5344CB8AC3E}">
        <p14:creationId xmlns:p14="http://schemas.microsoft.com/office/powerpoint/2010/main" val="1001950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prstClr val="black"/>
                </a:solidFill>
              </a:rPr>
              <a:t>To return to the question that I had opened the talk with, I think of this project as an initial foray into the question of how children </a:t>
            </a:r>
            <a:r>
              <a:rPr lang="en-US" sz="1200" b="1" dirty="0">
                <a:solidFill>
                  <a:prstClr val="black"/>
                </a:solidFill>
              </a:rPr>
              <a:t>integrate linguistic and contextual information</a:t>
            </a:r>
            <a:r>
              <a:rPr lang="en-US" sz="1200" dirty="0">
                <a:solidFill>
                  <a:prstClr val="black"/>
                </a:solidFill>
              </a:rPr>
              <a:t> when developing category representations, which I would be excited to explore further in future work.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57</a:t>
            </a:fld>
            <a:endParaRPr lang="en-US"/>
          </a:p>
        </p:txBody>
      </p:sp>
    </p:spTree>
    <p:extLst>
      <p:ext uri="{BB962C8B-B14F-4D97-AF65-F5344CB8AC3E}">
        <p14:creationId xmlns:p14="http://schemas.microsoft.com/office/powerpoint/2010/main" val="41471423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project has also gotten me excited about another open question, about the nature of formal explanations. Formal explanations are really puzzling and fascinating to me for a variety of reasons. </a:t>
            </a:r>
            <a:br>
              <a:rPr lang="en-US" dirty="0"/>
            </a:br>
            <a:r>
              <a:rPr lang="en-US" dirty="0"/>
              <a:t>- I mentioned earlier that they present an interesting puzzle: they sound tautological and uninformative, yet we find them natural and meaningful.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hope I’ve been able to suggest here that their interpretation might shift in really contextually dependent and interesting ways.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you might wonder, given this slipperiness about how to interpret a formal explanation, why do we produce formal explanations at all? Why don’t we produce alternative explanations that are clear and unambiguously essentialist or social-structural? Instead of “I walk in groups late at night because I’m a woman”, I could say “I walk in groups late at night because the likelihood of women being targeted for gender-based harassment and violence increases during the night hours”. Principles of brevity. But also maybe social-structural factors are in the common ground.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Subtle change of adding “simply because I’m a woman” or “just because I’m a woman” seems to change the interpretation, people have different intuitions though.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Despite their interpretative slipperiness, formal explanations can be really powerful cues. They directly link an individual and a property to an entire category, such that they could support learning about an entire category from an individual. In this sense, I’m really interested in untangling this puzzle to learn more about how language can support category learning. </a:t>
            </a:r>
          </a:p>
        </p:txBody>
      </p:sp>
      <p:sp>
        <p:nvSpPr>
          <p:cNvPr id="4" name="Slide Number Placeholder 3"/>
          <p:cNvSpPr>
            <a:spLocks noGrp="1"/>
          </p:cNvSpPr>
          <p:nvPr>
            <p:ph type="sldNum" sz="quarter" idx="10"/>
          </p:nvPr>
        </p:nvSpPr>
        <p:spPr/>
        <p:txBody>
          <a:bodyPr/>
          <a:lstStyle/>
          <a:p>
            <a:fld id="{4CC12544-2BEE-49BA-A42E-D7E3EBA33684}" type="slidenum">
              <a:rPr lang="en-US" smtClean="0"/>
              <a:t>58</a:t>
            </a:fld>
            <a:endParaRPr lang="en-US"/>
          </a:p>
        </p:txBody>
      </p:sp>
    </p:spTree>
    <p:extLst>
      <p:ext uri="{BB962C8B-B14F-4D97-AF65-F5344CB8AC3E}">
        <p14:creationId xmlns:p14="http://schemas.microsoft.com/office/powerpoint/2010/main" val="33698323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 area, cohort, dept for being so welcoming, helping me feel like I belong in community</a:t>
            </a:r>
            <a:br>
              <a:rPr lang="en-US" dirty="0"/>
            </a:br>
            <a:r>
              <a:rPr lang="en-US" dirty="0"/>
              <a:t>* how are generics and formal explanations related? Hunch: intimately related, open question exactly how. formal explanations do generically invoke the category. My guess is that formal explanations build on generics, going further by specifying that the category is somehow *the reason* for possessing the property, which allows them to be explanations rather than just statements. Would be interesting to probe when each are produced. </a:t>
            </a:r>
          </a:p>
          <a:p>
            <a:r>
              <a:rPr lang="en-US" dirty="0"/>
              <a:t>* variability at category level (what categories are essentialized), property level (what properties are essentialized for a given category, or tend to be essentialized across categories). Thinking about </a:t>
            </a:r>
            <a:r>
              <a:rPr lang="en-US" dirty="0" err="1"/>
              <a:t>ess</a:t>
            </a:r>
            <a:r>
              <a:rPr lang="en-US" dirty="0"/>
              <a:t> vs soc-str construals as a continuum, with intermediate</a:t>
            </a:r>
          </a:p>
          <a:p>
            <a:r>
              <a:rPr lang="en-US" dirty="0"/>
              <a:t>* relate to social attribution - something about the internal character, or something about the general situation. Social-structural forces aren’t just present for an individual in a one-time situation, these are stable forces acting on a category by virtue of the whole social context that it exists within</a:t>
            </a:r>
          </a:p>
          <a:p>
            <a:r>
              <a:rPr lang="en-US" dirty="0"/>
              <a:t>* vicious circle - </a:t>
            </a:r>
            <a:r>
              <a:rPr lang="en-US" sz="1200" b="0" i="0" kern="1200" dirty="0">
                <a:solidFill>
                  <a:schemeClr val="tx1"/>
                </a:solidFill>
                <a:effectLst/>
                <a:latin typeface="+mn-lt"/>
                <a:ea typeface="+mn-ea"/>
                <a:cs typeface="+mn-cs"/>
              </a:rPr>
              <a:t>social-structural context -&gt; inherent properties,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preference -&gt; reinforce the very social-structural contexts that produced them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dept stores: lots of pink for girls' clothing, girls develop preference for pink, stores justify it in that there's demand for those clothes). structural contexts could end up reflecting something internal. Reasoning about root causes, inherence heuristic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statistical confound of context and inherent properties, contingency vs necessity.</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59</a:t>
            </a:fld>
            <a:endParaRPr lang="en-US"/>
          </a:p>
        </p:txBody>
      </p:sp>
    </p:spTree>
    <p:extLst>
      <p:ext uri="{BB962C8B-B14F-4D97-AF65-F5344CB8AC3E}">
        <p14:creationId xmlns:p14="http://schemas.microsoft.com/office/powerpoint/2010/main" val="125342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Although psychologically powerful and pervasive, categories can also lead to pernicious consequences, especially in the social domain, where they can form the basis of stereotyping and prejudice. </a:t>
            </a:r>
          </a:p>
          <a:p>
            <a:pPr marL="0" marR="0" lvl="0" indent="0" algn="l" defTabSz="966582" rtl="0" eaLnBrk="1" fontAlgn="auto" latinLnBrk="0" hangingPunct="1">
              <a:lnSpc>
                <a:spcPct val="100000"/>
              </a:lnSpc>
              <a:spcBef>
                <a:spcPts val="0"/>
              </a:spcBef>
              <a:spcAft>
                <a:spcPts val="0"/>
              </a:spcAft>
              <a:buClrTx/>
              <a:buSzTx/>
              <a:buFontTx/>
              <a:buNone/>
              <a:tabLst/>
              <a:defRPr/>
            </a:pPr>
            <a:r>
              <a:rPr lang="en-US" dirty="0"/>
              <a:t>- What is the structure of these rich category representations, and how do children develop this structure? </a:t>
            </a:r>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231432810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vicious circle - social-structural context might influence internal factors like preference, which then might encourage the very social-structural contexts that produced them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dept stores: lots of pink for girls' clothing, girls develop preference for pink, stores justify it in that there's demand for those clothes). structural contexts could end up reflecting something internal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&gt; what's the root cause?</a:t>
            </a:r>
          </a:p>
          <a:p>
            <a:r>
              <a:rPr lang="en-US" sz="1200" b="0" i="0" kern="1200" dirty="0">
                <a:solidFill>
                  <a:schemeClr val="tx1"/>
                </a:solidFill>
                <a:effectLst/>
                <a:latin typeface="+mn-lt"/>
                <a:ea typeface="+mn-ea"/>
                <a:cs typeface="+mn-cs"/>
              </a:rPr>
              <a:t>&gt; Mika: maybe ppt think preference causes social-structural context? teacher sets up buckets in that way because of demand/interest/preference</a:t>
            </a:r>
          </a:p>
          <a:p>
            <a:r>
              <a:rPr lang="en-US" sz="1200" b="0" i="0" kern="1200" dirty="0">
                <a:solidFill>
                  <a:schemeClr val="tx1"/>
                </a:solidFill>
                <a:effectLst/>
                <a:latin typeface="+mn-lt"/>
                <a:ea typeface="+mn-ea"/>
                <a:cs typeface="+mn-cs"/>
              </a:rPr>
              <a:t>&gt; the order of first language then context might suggest that context is a result of internal factors</a:t>
            </a:r>
          </a:p>
          <a:p>
            <a:r>
              <a:rPr lang="en-US" sz="1200" b="0" i="0" kern="1200" dirty="0">
                <a:solidFill>
                  <a:schemeClr val="tx1"/>
                </a:solidFill>
                <a:effectLst/>
                <a:latin typeface="+mn-lt"/>
                <a:ea typeface="+mn-ea"/>
                <a:cs typeface="+mn-cs"/>
              </a:rPr>
              <a:t>&gt; Ellen: inherence heuristic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might think that there's a good reason, even though it's culturally arbitrary, can end up turning into something that people think have a real inherent feature. </a:t>
            </a:r>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60</a:t>
            </a:fld>
            <a:endParaRPr lang="en-US"/>
          </a:p>
        </p:txBody>
      </p:sp>
    </p:spTree>
    <p:extLst>
      <p:ext uri="{BB962C8B-B14F-4D97-AF65-F5344CB8AC3E}">
        <p14:creationId xmlns:p14="http://schemas.microsoft.com/office/powerpoint/2010/main" val="14348756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0 = “For sure Green-Ball”, 1/3 = “Maybe Green-Ball”, 2/3 = “Maybe Yellow-Ball”</a:t>
            </a:r>
          </a:p>
        </p:txBody>
      </p:sp>
      <p:sp>
        <p:nvSpPr>
          <p:cNvPr id="4" name="Slide Number Placeholder 3"/>
          <p:cNvSpPr>
            <a:spLocks noGrp="1"/>
          </p:cNvSpPr>
          <p:nvPr>
            <p:ph type="sldNum" sz="quarter" idx="5"/>
          </p:nvPr>
        </p:nvSpPr>
        <p:spPr/>
        <p:txBody>
          <a:bodyPr/>
          <a:lstStyle/>
          <a:p>
            <a:fld id="{4CC12544-2BEE-49BA-A42E-D7E3EBA33684}" type="slidenum">
              <a:rPr lang="en-US" smtClean="0"/>
              <a:t>63</a:t>
            </a:fld>
            <a:endParaRPr lang="en-US"/>
          </a:p>
        </p:txBody>
      </p:sp>
    </p:spTree>
    <p:extLst>
      <p:ext uri="{BB962C8B-B14F-4D97-AF65-F5344CB8AC3E}">
        <p14:creationId xmlns:p14="http://schemas.microsoft.com/office/powerpoint/2010/main" val="1158341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0 being “okay”, 1 being “not okay” to play the other game</a:t>
            </a:r>
          </a:p>
          <a:p>
            <a:pPr marL="171450" indent="-171450">
              <a:buFontTx/>
              <a:buChar char="-"/>
            </a:pPr>
            <a:r>
              <a:rPr lang="en-US" dirty="0"/>
              <a:t>Floor effects with adults, although trending like formal explanations boost normativity</a:t>
            </a:r>
          </a:p>
          <a:p>
            <a:pPr marL="171450" indent="-171450">
              <a:buFontTx/>
              <a:buChar char="-"/>
            </a:pPr>
            <a:r>
              <a:rPr lang="en-US" dirty="0" err="1"/>
              <a:t>Cf</a:t>
            </a:r>
            <a:r>
              <a:rPr lang="en-US" dirty="0"/>
              <a:t> my work with Susan – formal explanations generate an expectation that category members will possess the property, and when category members don’t, there’s a normative violation generated</a:t>
            </a:r>
          </a:p>
        </p:txBody>
      </p:sp>
      <p:sp>
        <p:nvSpPr>
          <p:cNvPr id="4" name="Slide Number Placeholder 3"/>
          <p:cNvSpPr>
            <a:spLocks noGrp="1"/>
          </p:cNvSpPr>
          <p:nvPr>
            <p:ph type="sldNum" sz="quarter" idx="5"/>
          </p:nvPr>
        </p:nvSpPr>
        <p:spPr/>
        <p:txBody>
          <a:bodyPr/>
          <a:lstStyle/>
          <a:p>
            <a:fld id="{4CC12544-2BEE-49BA-A42E-D7E3EBA33684}" type="slidenum">
              <a:rPr lang="en-US" smtClean="0"/>
              <a:t>64</a:t>
            </a:fld>
            <a:endParaRPr lang="en-US"/>
          </a:p>
        </p:txBody>
      </p:sp>
    </p:spTree>
    <p:extLst>
      <p:ext uri="{BB962C8B-B14F-4D97-AF65-F5344CB8AC3E}">
        <p14:creationId xmlns:p14="http://schemas.microsoft.com/office/powerpoint/2010/main" val="5231358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65</a:t>
            </a:fld>
            <a:endParaRPr lang="en-US"/>
          </a:p>
        </p:txBody>
      </p:sp>
    </p:spTree>
    <p:extLst>
      <p:ext uri="{BB962C8B-B14F-4D97-AF65-F5344CB8AC3E}">
        <p14:creationId xmlns:p14="http://schemas.microsoft.com/office/powerpoint/2010/main" val="2973897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66</a:t>
            </a:fld>
            <a:endParaRPr lang="en-US"/>
          </a:p>
        </p:txBody>
      </p:sp>
    </p:spTree>
    <p:extLst>
      <p:ext uri="{BB962C8B-B14F-4D97-AF65-F5344CB8AC3E}">
        <p14:creationId xmlns:p14="http://schemas.microsoft.com/office/powerpoint/2010/main" val="42806175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r>
              <a:rPr lang="en-US" dirty="0"/>
              <a:t>Note that 2.2 and 2.3 are very similar, so I’ll show some plots with data combined from both versions, where the inductive potential responses from 2.2 are coded as the midpoint between the two lateral points from 2.3</a:t>
            </a:r>
          </a:p>
        </p:txBody>
      </p:sp>
      <p:sp>
        <p:nvSpPr>
          <p:cNvPr id="4" name="Slide Number Placeholder 3"/>
          <p:cNvSpPr>
            <a:spLocks noGrp="1"/>
          </p:cNvSpPr>
          <p:nvPr>
            <p:ph type="sldNum" sz="quarter" idx="10"/>
          </p:nvPr>
        </p:nvSpPr>
        <p:spPr/>
        <p:txBody>
          <a:bodyPr/>
          <a:lstStyle/>
          <a:p>
            <a:fld id="{4CC12544-2BEE-49BA-A42E-D7E3EBA33684}" type="slidenum">
              <a:rPr lang="en-US" smtClean="0"/>
              <a:t>67</a:t>
            </a:fld>
            <a:endParaRPr lang="en-US"/>
          </a:p>
        </p:txBody>
      </p:sp>
    </p:spTree>
    <p:extLst>
      <p:ext uri="{BB962C8B-B14F-4D97-AF65-F5344CB8AC3E}">
        <p14:creationId xmlns:p14="http://schemas.microsoft.com/office/powerpoint/2010/main" val="1799666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68</a:t>
            </a:fld>
            <a:endParaRPr lang="en-US"/>
          </a:p>
        </p:txBody>
      </p:sp>
    </p:spTree>
    <p:extLst>
      <p:ext uri="{BB962C8B-B14F-4D97-AF65-F5344CB8AC3E}">
        <p14:creationId xmlns:p14="http://schemas.microsoft.com/office/powerpoint/2010/main" val="35900549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69</a:t>
            </a:fld>
            <a:endParaRPr lang="en-US"/>
          </a:p>
        </p:txBody>
      </p:sp>
    </p:spTree>
    <p:extLst>
      <p:ext uri="{BB962C8B-B14F-4D97-AF65-F5344CB8AC3E}">
        <p14:creationId xmlns:p14="http://schemas.microsoft.com/office/powerpoint/2010/main" val="27938612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34" indent="-181234">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70</a:t>
            </a:fld>
            <a:endParaRPr lang="en-US"/>
          </a:p>
        </p:txBody>
      </p:sp>
    </p:spTree>
    <p:extLst>
      <p:ext uri="{BB962C8B-B14F-4D97-AF65-F5344CB8AC3E}">
        <p14:creationId xmlns:p14="http://schemas.microsoft.com/office/powerpoint/2010/main" val="430034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3200" dirty="0"/>
              <a:t>One way we could represent the structure of a category is to think about a category in essentialist terms. </a:t>
            </a:r>
          </a:p>
          <a:p>
            <a:pPr marL="0" indent="0">
              <a:buFont typeface="Arial" panose="020B0604020202020204" pitchFamily="34" charset="0"/>
              <a:buNone/>
            </a:pPr>
            <a:endParaRPr lang="en-US" sz="3200" dirty="0"/>
          </a:p>
          <a:p>
            <a:pPr marL="0" indent="0">
              <a:buFont typeface="Arial" panose="020B0604020202020204" pitchFamily="34" charset="0"/>
              <a:buNone/>
            </a:pPr>
            <a:r>
              <a:rPr lang="en-US" sz="3200" dirty="0"/>
              <a:t>Essentialism - cognitive bias to believe that: categories represent real natural distinctions in the world. categories aren’t just arbitrary groupings, but groupings that carve nature at its joints.</a:t>
            </a:r>
          </a:p>
          <a:p>
            <a:pPr marL="0" indent="0">
              <a:buFont typeface="Arial" panose="020B0604020202020204" pitchFamily="34" charset="0"/>
              <a:buNone/>
            </a:pPr>
            <a:r>
              <a:rPr lang="en-US" sz="3200" dirty="0"/>
              <a:t>Each category has a unique “essence”. </a:t>
            </a:r>
            <a:r>
              <a:rPr lang="en-US" sz="3200" dirty="0" err="1"/>
              <a:t>Eg</a:t>
            </a:r>
            <a:r>
              <a:rPr lang="en-US" sz="3200" dirty="0"/>
              <a:t> there is a male essence for the category of male…</a:t>
            </a:r>
          </a:p>
          <a:p>
            <a:pPr marL="0" indent="0">
              <a:buFont typeface="Arial" panose="020B0604020202020204" pitchFamily="34" charset="0"/>
              <a:buNone/>
            </a:pPr>
            <a:r>
              <a:rPr lang="en-US" sz="3200" dirty="0"/>
              <a:t>- All category members share this deep underlying “essence”, which can’t be directly observed.</a:t>
            </a:r>
          </a:p>
          <a:p>
            <a:pPr marL="0" indent="0">
              <a:buFont typeface="Arial" panose="020B0604020202020204" pitchFamily="34" charset="0"/>
              <a:buNone/>
            </a:pPr>
            <a:r>
              <a:rPr lang="en-US" sz="3200" dirty="0"/>
              <a:t>- Essence is stable, unchanging, and gives category members their identity. </a:t>
            </a:r>
          </a:p>
          <a:p>
            <a:pPr marL="0" indent="0">
              <a:buFont typeface="Arial" panose="020B0604020202020204" pitchFamily="34" charset="0"/>
              <a:buNone/>
            </a:pPr>
            <a:r>
              <a:rPr lang="en-US" sz="3200" dirty="0"/>
              <a:t>- Causally responsible for shared properties among category members. Category members have the innate potential to exhibit these properties, which are fixed and unchangeable. </a:t>
            </a:r>
            <a:br>
              <a:rPr lang="en-US" sz="3200" dirty="0"/>
            </a:br>
            <a:r>
              <a:rPr lang="en-US" sz="3200" dirty="0"/>
              <a:t>- Could be elaborated/cashed out </a:t>
            </a:r>
            <a:r>
              <a:rPr lang="en-US" sz="3200" dirty="0" err="1"/>
              <a:t>eg</a:t>
            </a:r>
            <a:r>
              <a:rPr lang="en-US" sz="3200" dirty="0"/>
              <a:t> as biological sex, DNA, chemical formula, or something, but could just be a placeholder. Could have an idea that a category possesses an essence, without knowing what that essence is.</a:t>
            </a:r>
          </a:p>
          <a:p>
            <a:pPr defTabSz="966582">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7</a:t>
            </a:fld>
            <a:endParaRPr lang="en-US"/>
          </a:p>
        </p:txBody>
      </p:sp>
    </p:spTree>
    <p:extLst>
      <p:ext uri="{BB962C8B-B14F-4D97-AF65-F5344CB8AC3E}">
        <p14:creationId xmlns:p14="http://schemas.microsoft.com/office/powerpoint/2010/main" val="3352619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82">
              <a:defRPr/>
            </a:pPr>
            <a:r>
              <a:rPr lang="en-US" dirty="0"/>
              <a:t>Another framework we could use to represent the structure of a category is a social-structural construal. Rich social context. </a:t>
            </a:r>
            <a:r>
              <a:rPr lang="en-US" dirty="0" err="1"/>
              <a:t>Eg</a:t>
            </a:r>
            <a:r>
              <a:rPr lang="en-US" dirty="0"/>
              <a:t> male and female</a:t>
            </a:r>
          </a:p>
          <a:p>
            <a:pPr defTabSz="966582">
              <a:defRPr/>
            </a:pPr>
            <a:r>
              <a:rPr lang="en-US" dirty="0" err="1"/>
              <a:t>Eg</a:t>
            </a:r>
            <a:r>
              <a:rPr lang="en-US" dirty="0"/>
              <a:t> men and women subject to different expectations, standards, socialization, resources, biases, etc. in our society.</a:t>
            </a:r>
          </a:p>
          <a:p>
            <a:pPr defTabSz="966582">
              <a:defRPr/>
            </a:pPr>
            <a:r>
              <a:rPr lang="en-US" dirty="0"/>
              <a:t>The nature and structure of a category could be interpreted as contingent or even constructed by the social context that it is situated within.</a:t>
            </a:r>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3188966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We can contrast these two different construals of categories, comparing them as different ways that people think about categories, bracketing off the metaphysical question of what categories in the world actually are. </a:t>
            </a:r>
          </a:p>
          <a:p>
            <a:pPr marL="0" indent="0">
              <a:buFont typeface="Arial" panose="020B0604020202020204" pitchFamily="34" charset="0"/>
              <a:buNone/>
            </a:pPr>
            <a:r>
              <a:rPr lang="en-US" sz="1200" dirty="0"/>
              <a:t>When children are developing category representations, how do they choose between these two construals of a given category? </a:t>
            </a:r>
          </a:p>
          <a:p>
            <a:pPr marL="0" indent="0">
              <a:buFont typeface="Arial" panose="020B0604020202020204" pitchFamily="34" charset="0"/>
              <a:buNone/>
            </a:pPr>
            <a:r>
              <a:rPr lang="en-US" sz="1200" dirty="0"/>
              <a:t>I’ve presented them here as two distinct construals for illustration, but we can consider these two be two points on a theoretical continuum. </a:t>
            </a:r>
          </a:p>
        </p:txBody>
      </p:sp>
      <p:sp>
        <p:nvSpPr>
          <p:cNvPr id="4" name="Slide Number Placeholder 3"/>
          <p:cNvSpPr>
            <a:spLocks noGrp="1"/>
          </p:cNvSpPr>
          <p:nvPr>
            <p:ph type="sldNum" sz="quarter" idx="10"/>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1177698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5/21/2019</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5/21/2019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5/21/2019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5/21/2019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5/21/2019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5/21/2019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5/21/2019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Gill Sans MT" panose="020B05020201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Gill Sans MT" panose="020B0502020104020203" pitchFamily="34" charset="0"/>
              </a:defRPr>
            </a:lvl1pPr>
          </a:lstStyle>
          <a:p>
            <a:fld id="{70B09DE8-224C-474F-8E10-8AAFDD71DE16}" type="datetime1">
              <a:rPr lang="en-US" smtClean="0"/>
              <a:pPr/>
              <a:t>5/21/2019</a:t>
            </a:fld>
            <a:endParaRPr lang="en-US" dirty="0"/>
          </a:p>
        </p:txBody>
      </p:sp>
      <p:sp>
        <p:nvSpPr>
          <p:cNvPr id="4" name="Footer Placeholder 3"/>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5/21/2019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latin typeface="Gill Sans MT" panose="020B05020201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atin typeface="Gill Sans MT" panose="020B0502020104020203" pitchFamily="34" charset="0"/>
              </a:defRPr>
            </a:lvl1pPr>
            <a:lvl2pPr>
              <a:defRPr sz="2800">
                <a:latin typeface="Gill Sans MT" panose="020B0502020104020203" pitchFamily="34" charset="0"/>
              </a:defRPr>
            </a:lvl2pPr>
            <a:lvl3pPr>
              <a:defRPr sz="2400">
                <a:latin typeface="Gill Sans MT" panose="020B0502020104020203" pitchFamily="34" charset="0"/>
              </a:defRPr>
            </a:lvl3pPr>
            <a:lvl4pPr>
              <a:defRPr sz="2000">
                <a:latin typeface="Gill Sans MT" panose="020B0502020104020203" pitchFamily="34" charset="0"/>
              </a:defRPr>
            </a:lvl4pPr>
            <a:lvl5pPr>
              <a:defRPr sz="2000">
                <a:latin typeface="Gill Sans MT" panose="020B05020201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lvl1pPr>
              <a:defRPr>
                <a:latin typeface="Gill Sans MT" panose="020B0502020104020203" pitchFamily="34" charset="0"/>
              </a:defRPr>
            </a:lvl1pPr>
          </a:lstStyle>
          <a:p>
            <a:fld id="{2F5B585B-1D24-41E5-8E3C-BACEE3E595E8}" type="datetime1">
              <a:rPr lang="en-US" smtClean="0"/>
              <a:pPr/>
              <a:t>5/21/2019</a:t>
            </a:fld>
            <a:endParaRPr lang="en-US" dirty="0"/>
          </a:p>
        </p:txBody>
      </p:sp>
      <p:sp>
        <p:nvSpPr>
          <p:cNvPr id="6" name="Footer Placeholder 5"/>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5/21/2019</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latin typeface="Gill Sans MT" panose="020B0502020104020203" pitchFamily="34" charset="0"/>
              </a:defRPr>
            </a:lvl1pPr>
          </a:lstStyle>
          <a:p>
            <a:fld id="{38C3AF04-BE80-4AFB-B728-00FB5A34624C}" type="datetime1">
              <a:rPr lang="en-US" smtClean="0"/>
              <a:pPr/>
              <a:t>5/21/2019</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latin typeface="Gill Sans MT" panose="020B0502020104020203" pitchFamily="34" charset="0"/>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jpeg"/><Relationship Id="rId5" Type="http://schemas.openxmlformats.org/officeDocument/2006/relationships/image" Target="../media/image21.png"/><Relationship Id="rId10" Type="http://schemas.openxmlformats.org/officeDocument/2006/relationships/image" Target="../media/image26.gif"/><Relationship Id="rId4" Type="http://schemas.microsoft.com/office/2007/relationships/hdphoto" Target="../media/hdphoto10.wdp"/><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3.JP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0" Type="http://schemas.openxmlformats.org/officeDocument/2006/relationships/image" Target="../media/image8.jpeg"/><Relationship Id="rId4" Type="http://schemas.openxmlformats.org/officeDocument/2006/relationships/image" Target="../media/image2.jpg"/><Relationship Id="rId9"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3.JP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3.JP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3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jpeg"/><Relationship Id="rId18" Type="http://schemas.openxmlformats.org/officeDocument/2006/relationships/image" Target="../media/image16.jp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17" Type="http://schemas.microsoft.com/office/2007/relationships/hdphoto" Target="../media/hdphoto6.wdp"/><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8.jpe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7.jpeg"/></Relationships>
</file>

<file path=ppt/slides/_rels/slide40.xml.rels><?xml version="1.0" encoding="UTF-8" standalone="yes"?>
<Relationships xmlns="http://schemas.openxmlformats.org/package/2006/relationships"><Relationship Id="rId8" Type="http://schemas.openxmlformats.org/officeDocument/2006/relationships/image" Target="../media/image47.jpg"/><Relationship Id="rId13" Type="http://schemas.openxmlformats.org/officeDocument/2006/relationships/image" Target="../media/image33.JPG"/><Relationship Id="rId3" Type="http://schemas.openxmlformats.org/officeDocument/2006/relationships/image" Target="../media/image42.jpg"/><Relationship Id="rId7" Type="http://schemas.openxmlformats.org/officeDocument/2006/relationships/image" Target="../media/image46.png"/><Relationship Id="rId12"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jpg"/><Relationship Id="rId9" Type="http://schemas.openxmlformats.org/officeDocument/2006/relationships/image" Target="../media/image4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43.jp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2.JPG"/><Relationship Id="rId4" Type="http://schemas.openxmlformats.org/officeDocument/2006/relationships/image" Target="../media/image33.JPG"/></Relationships>
</file>

<file path=ppt/slides/_rels/slide4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47.jpg"/><Relationship Id="rId7" Type="http://schemas.openxmlformats.org/officeDocument/2006/relationships/image" Target="../media/image32.JP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33.JPG"/><Relationship Id="rId5" Type="http://schemas.openxmlformats.org/officeDocument/2006/relationships/image" Target="../media/image36.JPG"/><Relationship Id="rId4" Type="http://schemas.openxmlformats.org/officeDocument/2006/relationships/image" Target="../media/image37.JPG"/><Relationship Id="rId9" Type="http://schemas.openxmlformats.org/officeDocument/2006/relationships/image" Target="../media/image43.jpg"/></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7"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2.JPG"/><Relationship Id="rId4" Type="http://schemas.openxmlformats.org/officeDocument/2006/relationships/image" Target="../media/image33.JP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jpeg"/><Relationship Id="rId18" Type="http://schemas.openxmlformats.org/officeDocument/2006/relationships/image" Target="../media/image16.jpg"/><Relationship Id="rId3" Type="http://schemas.openxmlformats.org/officeDocument/2006/relationships/image" Target="../media/image10.png"/><Relationship Id="rId7" Type="http://schemas.openxmlformats.org/officeDocument/2006/relationships/image" Target="../media/image12.png"/><Relationship Id="rId12" Type="http://schemas.microsoft.com/office/2007/relationships/hdphoto" Target="../media/hdphoto5.wdp"/><Relationship Id="rId17" Type="http://schemas.microsoft.com/office/2007/relationships/hdphoto" Target="../media/hdphoto6.wdp"/><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4.png"/><Relationship Id="rId5" Type="http://schemas.openxmlformats.org/officeDocument/2006/relationships/image" Target="../media/image11.png"/><Relationship Id="rId15" Type="http://schemas.openxmlformats.org/officeDocument/2006/relationships/image" Target="../media/image8.jpe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hyperlink" Target="https://github.com/mariannazhang/structuralblocking" TargetMode="Externa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3.png"/><Relationship Id="rId18" Type="http://schemas.microsoft.com/office/2007/relationships/hdphoto" Target="../media/hdphoto6.wdp"/><Relationship Id="rId3" Type="http://schemas.openxmlformats.org/officeDocument/2006/relationships/image" Target="../media/image1.jpeg"/><Relationship Id="rId7" Type="http://schemas.openxmlformats.org/officeDocument/2006/relationships/image" Target="../media/image18.png"/><Relationship Id="rId12" Type="http://schemas.microsoft.com/office/2007/relationships/hdphoto" Target="../media/hdphoto3.wdp"/><Relationship Id="rId17" Type="http://schemas.openxmlformats.org/officeDocument/2006/relationships/image" Target="../media/image15.png"/><Relationship Id="rId2" Type="http://schemas.openxmlformats.org/officeDocument/2006/relationships/notesSlide" Target="../notesSlides/notesSlide6.xml"/><Relationship Id="rId16" Type="http://schemas.microsoft.com/office/2007/relationships/hdphoto" Target="../media/hdphoto5.wdp"/><Relationship Id="rId1" Type="http://schemas.openxmlformats.org/officeDocument/2006/relationships/slideLayout" Target="../slideLayouts/slideLayout2.xml"/><Relationship Id="rId6" Type="http://schemas.microsoft.com/office/2007/relationships/hdphoto" Target="../media/hdphoto7.wdp"/><Relationship Id="rId11" Type="http://schemas.openxmlformats.org/officeDocument/2006/relationships/image" Target="../media/image12.png"/><Relationship Id="rId5" Type="http://schemas.openxmlformats.org/officeDocument/2006/relationships/image" Target="../media/image17.png"/><Relationship Id="rId15" Type="http://schemas.openxmlformats.org/officeDocument/2006/relationships/image" Target="../media/image14.png"/><Relationship Id="rId10" Type="http://schemas.microsoft.com/office/2007/relationships/hdphoto" Target="../media/hdphoto9.wdp"/><Relationship Id="rId4" Type="http://schemas.openxmlformats.org/officeDocument/2006/relationships/image" Target="../media/image2.jpg"/><Relationship Id="rId9" Type="http://schemas.openxmlformats.org/officeDocument/2006/relationships/image" Target="../media/image19.png"/><Relationship Id="rId14" Type="http://schemas.microsoft.com/office/2007/relationships/hdphoto" Target="../media/hdphoto4.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47.jpg"/><Relationship Id="rId3" Type="http://schemas.openxmlformats.org/officeDocument/2006/relationships/image" Target="../media/image42.jpg"/><Relationship Id="rId7" Type="http://schemas.openxmlformats.org/officeDocument/2006/relationships/image" Target="../media/image46.png"/><Relationship Id="rId12" Type="http://schemas.openxmlformats.org/officeDocument/2006/relationships/image" Target="../media/image32.JP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jpeg"/><Relationship Id="rId4" Type="http://schemas.openxmlformats.org/officeDocument/2006/relationships/image" Target="../media/image43.jpg"/><Relationship Id="rId9" Type="http://schemas.openxmlformats.org/officeDocument/2006/relationships/image" Target="../media/image48.jpeg"/></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584" y="3079742"/>
            <a:ext cx="3709616" cy="1920240"/>
          </a:xfrm>
        </p:spPr>
        <p:txBody>
          <a:bodyPr/>
          <a:lstStyle/>
          <a:p>
            <a:r>
              <a:rPr lang="en-US" dirty="0">
                <a:latin typeface="Gill Sans MT" panose="020B0502020104020203" pitchFamily="34" charset="0"/>
                <a:cs typeface="Helvetica" panose="020B0604020202020204" pitchFamily="34" charset="0"/>
              </a:rPr>
              <a:t>Marianna Zhang</a:t>
            </a:r>
          </a:p>
        </p:txBody>
      </p:sp>
      <p:sp>
        <p:nvSpPr>
          <p:cNvPr id="4" name="Text Placeholder 3"/>
          <p:cNvSpPr>
            <a:spLocks noGrp="1"/>
          </p:cNvSpPr>
          <p:nvPr>
            <p:ph type="body" sz="half" idx="2"/>
          </p:nvPr>
        </p:nvSpPr>
        <p:spPr>
          <a:xfrm>
            <a:off x="8192162" y="5049273"/>
            <a:ext cx="3398520" cy="3126987"/>
          </a:xfrm>
        </p:spPr>
        <p:txBody>
          <a:bodyPr>
            <a:normAutofit/>
          </a:bodyPr>
          <a:lstStyle/>
          <a:p>
            <a:r>
              <a:rPr lang="en-US" sz="2400" dirty="0">
                <a:solidFill>
                  <a:schemeClr val="bg1">
                    <a:lumMod val="95000"/>
                  </a:schemeClr>
                </a:solidFill>
                <a:latin typeface="Gill Sans MT" panose="020B0502020104020203" pitchFamily="34" charset="0"/>
                <a:cs typeface="Helvetica" panose="020B0604020202020204" pitchFamily="34" charset="0"/>
              </a:rPr>
              <a:t>Devo brownbag</a:t>
            </a:r>
          </a:p>
          <a:p>
            <a:r>
              <a:rPr lang="en-US" sz="2400" dirty="0">
                <a:solidFill>
                  <a:schemeClr val="bg1">
                    <a:lumMod val="95000"/>
                  </a:schemeClr>
                </a:solidFill>
                <a:latin typeface="Gill Sans MT" panose="020B0502020104020203" pitchFamily="34" charset="0"/>
                <a:cs typeface="Helvetica" panose="020B0604020202020204" pitchFamily="34" charset="0"/>
              </a:rPr>
              <a:t>5.21.19</a:t>
            </a:r>
          </a:p>
          <a:p>
            <a:endParaRPr lang="en-US" sz="2400" dirty="0">
              <a:latin typeface="Gill Sans MT" panose="020B0502020104020203" pitchFamily="34" charset="0"/>
              <a:cs typeface="Helvetica" panose="020B0604020202020204" pitchFamily="34" charset="0"/>
            </a:endParaRPr>
          </a:p>
        </p:txBody>
      </p:sp>
      <p:sp>
        <p:nvSpPr>
          <p:cNvPr id="5" name="Title 1"/>
          <p:cNvSpPr txBox="1">
            <a:spLocks/>
          </p:cNvSpPr>
          <p:nvPr/>
        </p:nvSpPr>
        <p:spPr>
          <a:xfrm>
            <a:off x="631136" y="923454"/>
            <a:ext cx="6576488" cy="407652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6000" dirty="0">
                <a:solidFill>
                  <a:schemeClr val="tx1"/>
                </a:solidFill>
                <a:latin typeface="Gill Sans MT" panose="020B0502020104020203" pitchFamily="34" charset="0"/>
                <a:cs typeface="Helvetica" panose="020B0604020202020204" pitchFamily="34" charset="0"/>
              </a:rPr>
              <a:t>Essentially blocked:</a:t>
            </a:r>
          </a:p>
          <a:p>
            <a:pPr>
              <a:lnSpc>
                <a:spcPct val="100000"/>
              </a:lnSpc>
            </a:pPr>
            <a:r>
              <a:rPr lang="en-US" dirty="0">
                <a:solidFill>
                  <a:schemeClr val="bg1">
                    <a:lumMod val="50000"/>
                  </a:schemeClr>
                </a:solidFill>
                <a:latin typeface="Gill Sans MT" panose="020B0502020104020203" pitchFamily="34" charset="0"/>
                <a:cs typeface="Helvetica" panose="020B0604020202020204" pitchFamily="34" charset="0"/>
              </a:rPr>
              <a:t>The role of structural context in blocking essentialism</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9272099" y="2468874"/>
            <a:ext cx="2699012" cy="1556832"/>
          </a:xfrm>
        </p:spPr>
        <p:txBody>
          <a:bodyPr>
            <a:normAutofit/>
          </a:bodyPr>
          <a:lstStyle/>
          <a:p>
            <a:pPr algn="ctr"/>
            <a:r>
              <a:rPr lang="en-US" sz="2800" dirty="0"/>
              <a:t>A social-structural construal</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574176" y="1019651"/>
            <a:ext cx="673851" cy="720436"/>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w="95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3">
            <a:extLst>
              <a:ext uri="{FF2B5EF4-FFF2-40B4-BE49-F238E27FC236}">
                <a16:creationId xmlns:a16="http://schemas.microsoft.com/office/drawing/2014/main" id="{1E227FAB-63EE-4007-B3C9-5EB63E277784}"/>
              </a:ext>
            </a:extLst>
          </p:cNvPr>
          <p:cNvSpPr txBox="1">
            <a:spLocks/>
          </p:cNvSpPr>
          <p:nvPr/>
        </p:nvSpPr>
        <p:spPr>
          <a:xfrm>
            <a:off x="6998143" y="2199086"/>
            <a:ext cx="2073593" cy="595449"/>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Language</a:t>
            </a:r>
          </a:p>
        </p:txBody>
      </p:sp>
    </p:spTree>
    <p:extLst>
      <p:ext uri="{BB962C8B-B14F-4D97-AF65-F5344CB8AC3E}">
        <p14:creationId xmlns:p14="http://schemas.microsoft.com/office/powerpoint/2010/main" val="3674104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574176" y="1019651"/>
            <a:ext cx="673851" cy="720436"/>
          </a:xfrm>
          <a:prstGeom prst="straightConnector1">
            <a:avLst/>
          </a:prstGeom>
          <a:ln w="476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98D3A9-F492-4C42-A1CF-5BBCD16ADA3E}"/>
              </a:ext>
            </a:extLst>
          </p:cNvPr>
          <p:cNvSpPr txBox="1"/>
          <p:nvPr/>
        </p:nvSpPr>
        <p:spPr>
          <a:xfrm>
            <a:off x="757377" y="1551707"/>
            <a:ext cx="5849643" cy="1384995"/>
          </a:xfrm>
          <a:prstGeom prst="rect">
            <a:avLst/>
          </a:prstGeom>
          <a:noFill/>
        </p:spPr>
        <p:txBody>
          <a:bodyPr wrap="square" rtlCol="0">
            <a:spAutoFit/>
          </a:bodyPr>
          <a:lstStyle/>
          <a:p>
            <a:pPr marL="166688" indent="-166688"/>
            <a:r>
              <a:rPr lang="en-US" sz="2800" b="1" dirty="0">
                <a:latin typeface="Gill Sans MT" panose="020B0502020104020203" pitchFamily="34" charset="0"/>
              </a:rPr>
              <a:t>Some forms of language </a:t>
            </a:r>
            <a:r>
              <a:rPr lang="en-US" sz="2800" dirty="0">
                <a:latin typeface="Gill Sans MT" panose="020B0502020104020203" pitchFamily="34" charset="0"/>
              </a:rPr>
              <a:t>can act as cues to represent certain categories in an essentialist way. </a:t>
            </a:r>
          </a:p>
        </p:txBody>
      </p:sp>
      <p:sp>
        <p:nvSpPr>
          <p:cNvPr id="31" name="Title 3">
            <a:extLst>
              <a:ext uri="{FF2B5EF4-FFF2-40B4-BE49-F238E27FC236}">
                <a16:creationId xmlns:a16="http://schemas.microsoft.com/office/drawing/2014/main" id="{1E227FAB-63EE-4007-B3C9-5EB63E277784}"/>
              </a:ext>
            </a:extLst>
          </p:cNvPr>
          <p:cNvSpPr txBox="1">
            <a:spLocks/>
          </p:cNvSpPr>
          <p:nvPr/>
        </p:nvSpPr>
        <p:spPr>
          <a:xfrm>
            <a:off x="6607021" y="2088246"/>
            <a:ext cx="2464716" cy="1165425"/>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Linguistic cues</a:t>
            </a:r>
            <a:br>
              <a:rPr lang="en-US" sz="2800" dirty="0">
                <a:latin typeface="Gill Sans MT" panose="020B0502020104020203" pitchFamily="34" charset="0"/>
              </a:rPr>
            </a:br>
            <a:r>
              <a:rPr lang="en-US" sz="2800" dirty="0">
                <a:latin typeface="Gill Sans MT" panose="020B0502020104020203" pitchFamily="34" charset="0"/>
              </a:rPr>
              <a:t>for essentialism</a:t>
            </a:r>
          </a:p>
        </p:txBody>
      </p:sp>
      <p:sp>
        <p:nvSpPr>
          <p:cNvPr id="20" name="Title 3">
            <a:extLst>
              <a:ext uri="{FF2B5EF4-FFF2-40B4-BE49-F238E27FC236}">
                <a16:creationId xmlns:a16="http://schemas.microsoft.com/office/drawing/2014/main" id="{9ADD83BD-C1CF-4B30-8F25-A713E53DB23D}"/>
              </a:ext>
            </a:extLst>
          </p:cNvPr>
          <p:cNvSpPr txBox="1">
            <a:spLocks/>
          </p:cNvSpPr>
          <p:nvPr/>
        </p:nvSpPr>
        <p:spPr>
          <a:xfrm>
            <a:off x="9272099" y="2468874"/>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pPr algn="ctr"/>
            <a:r>
              <a:rPr lang="en-US" sz="2800"/>
              <a:t>A social-structural construal</a:t>
            </a:r>
            <a:endParaRPr lang="en-US" sz="2800" dirty="0"/>
          </a:p>
        </p:txBody>
      </p:sp>
      <p:sp>
        <p:nvSpPr>
          <p:cNvPr id="21" name="Title 3">
            <a:extLst>
              <a:ext uri="{FF2B5EF4-FFF2-40B4-BE49-F238E27FC236}">
                <a16:creationId xmlns:a16="http://schemas.microsoft.com/office/drawing/2014/main" id="{EF476CF1-9A82-47F5-8923-04CF188DE5F6}"/>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3382718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6B6EB6-B8A6-4746-98A5-CBC90D94BDD3}"/>
              </a:ext>
            </a:extLst>
          </p:cNvPr>
          <p:cNvSpPr/>
          <p:nvPr/>
        </p:nvSpPr>
        <p:spPr>
          <a:xfrm>
            <a:off x="7979267" y="2193745"/>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27">
            <a:extLst>
              <a:ext uri="{FF2B5EF4-FFF2-40B4-BE49-F238E27FC236}">
                <a16:creationId xmlns:a16="http://schemas.microsoft.com/office/drawing/2014/main" id="{292DFE27-82D6-4249-9A24-9D47EF94CEC9}"/>
              </a:ext>
            </a:extLst>
          </p:cNvPr>
          <p:cNvSpPr/>
          <p:nvPr/>
        </p:nvSpPr>
        <p:spPr>
          <a:xfrm>
            <a:off x="7021200" y="2193744"/>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p:nvPr/>
        </p:nvCxnSpPr>
        <p:spPr>
          <a:xfrm flipV="1">
            <a:off x="8574176" y="1019651"/>
            <a:ext cx="673851" cy="72043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w="47625">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98D3A9-F492-4C42-A1CF-5BBCD16ADA3E}"/>
              </a:ext>
            </a:extLst>
          </p:cNvPr>
          <p:cNvSpPr txBox="1"/>
          <p:nvPr/>
        </p:nvSpPr>
        <p:spPr>
          <a:xfrm>
            <a:off x="757377" y="1551707"/>
            <a:ext cx="5849643" cy="1384995"/>
          </a:xfrm>
          <a:prstGeom prst="rect">
            <a:avLst/>
          </a:prstGeom>
          <a:noFill/>
        </p:spPr>
        <p:txBody>
          <a:bodyPr wrap="square" rtlCol="0">
            <a:spAutoFit/>
          </a:bodyPr>
          <a:lstStyle/>
          <a:p>
            <a:pPr marL="166688" indent="-166688"/>
            <a:r>
              <a:rPr lang="en-US" sz="2800" b="1" dirty="0">
                <a:latin typeface="Gill Sans MT" panose="020B0502020104020203" pitchFamily="34" charset="0"/>
              </a:rPr>
              <a:t>Some forms of language </a:t>
            </a:r>
            <a:r>
              <a:rPr lang="en-US" sz="2800" dirty="0">
                <a:latin typeface="Gill Sans MT" panose="020B0502020104020203" pitchFamily="34" charset="0"/>
              </a:rPr>
              <a:t>can act as cues to represent certain categories in an essentialist way. </a:t>
            </a:r>
          </a:p>
        </p:txBody>
      </p:sp>
      <p:sp>
        <p:nvSpPr>
          <p:cNvPr id="22" name="Rectangle 21">
            <a:extLst>
              <a:ext uri="{FF2B5EF4-FFF2-40B4-BE49-F238E27FC236}">
                <a16:creationId xmlns:a16="http://schemas.microsoft.com/office/drawing/2014/main" id="{A2C5FE60-67C8-4D99-A735-05E996BCAEC0}"/>
              </a:ext>
            </a:extLst>
          </p:cNvPr>
          <p:cNvSpPr/>
          <p:nvPr/>
        </p:nvSpPr>
        <p:spPr>
          <a:xfrm>
            <a:off x="511020" y="3129340"/>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marL="166688" indent="-166688"/>
            <a:r>
              <a:rPr lang="en-US" sz="2800" b="1" dirty="0">
                <a:latin typeface="Gill Sans MT" panose="020B0502020104020203" pitchFamily="34" charset="0"/>
              </a:rPr>
              <a:t>Contextual factors </a:t>
            </a:r>
            <a:r>
              <a:rPr lang="en-US" sz="2800" dirty="0">
                <a:latin typeface="Gill Sans MT" panose="020B0502020104020203" pitchFamily="34" charset="0"/>
              </a:rPr>
              <a:t>may affect which construal is adopted.</a:t>
            </a:r>
            <a:endParaRPr lang="en-US" sz="2800" b="1" dirty="0">
              <a:latin typeface="Gill Sans MT" panose="020B0502020104020203" pitchFamily="34" charset="0"/>
            </a:endParaRPr>
          </a:p>
        </p:txBody>
      </p:sp>
      <p:sp>
        <p:nvSpPr>
          <p:cNvPr id="21" name="Title 3">
            <a:extLst>
              <a:ext uri="{FF2B5EF4-FFF2-40B4-BE49-F238E27FC236}">
                <a16:creationId xmlns:a16="http://schemas.microsoft.com/office/drawing/2014/main" id="{8B14347C-7AE9-4D70-B87E-3D946B332023}"/>
              </a:ext>
            </a:extLst>
          </p:cNvPr>
          <p:cNvSpPr txBox="1">
            <a:spLocks/>
          </p:cNvSpPr>
          <p:nvPr/>
        </p:nvSpPr>
        <p:spPr>
          <a:xfrm>
            <a:off x="9272099" y="2468874"/>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pPr algn="ctr"/>
            <a:r>
              <a:rPr lang="en-US" sz="2800"/>
              <a:t>A social-structural construal</a:t>
            </a:r>
            <a:endParaRPr lang="en-US" sz="2800" dirty="0"/>
          </a:p>
        </p:txBody>
      </p:sp>
      <p:sp>
        <p:nvSpPr>
          <p:cNvPr id="29" name="Title 3">
            <a:extLst>
              <a:ext uri="{FF2B5EF4-FFF2-40B4-BE49-F238E27FC236}">
                <a16:creationId xmlns:a16="http://schemas.microsoft.com/office/drawing/2014/main" id="{B6118ED7-017B-493C-A68B-6C6CA3B61A72}"/>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3912069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2E6B6EB6-B8A6-4746-98A5-CBC90D94BDD3}"/>
              </a:ext>
            </a:extLst>
          </p:cNvPr>
          <p:cNvSpPr/>
          <p:nvPr/>
        </p:nvSpPr>
        <p:spPr>
          <a:xfrm>
            <a:off x="7979267" y="2567825"/>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27">
            <a:extLst>
              <a:ext uri="{FF2B5EF4-FFF2-40B4-BE49-F238E27FC236}">
                <a16:creationId xmlns:a16="http://schemas.microsoft.com/office/drawing/2014/main" id="{292DFE27-82D6-4249-9A24-9D47EF94CEC9}"/>
              </a:ext>
            </a:extLst>
          </p:cNvPr>
          <p:cNvSpPr/>
          <p:nvPr/>
        </p:nvSpPr>
        <p:spPr>
          <a:xfrm>
            <a:off x="7021200" y="2567824"/>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 name="Group 3">
            <a:extLst>
              <a:ext uri="{FF2B5EF4-FFF2-40B4-BE49-F238E27FC236}">
                <a16:creationId xmlns:a16="http://schemas.microsoft.com/office/drawing/2014/main" id="{C240BCE1-9DEE-4E82-AC09-E81C49A32D87}"/>
              </a:ext>
            </a:extLst>
          </p:cNvPr>
          <p:cNvGrpSpPr/>
          <p:nvPr/>
        </p:nvGrpSpPr>
        <p:grpSpPr>
          <a:xfrm>
            <a:off x="9782243" y="1368758"/>
            <a:ext cx="1618110" cy="710131"/>
            <a:chOff x="1966685" y="1784346"/>
            <a:chExt cx="2247052" cy="986151"/>
          </a:xfrm>
        </p:grpSpPr>
        <p:sp>
          <p:nvSpPr>
            <p:cNvPr id="23" name="Rectangle: Rounded Corners 22">
              <a:extLst>
                <a:ext uri="{FF2B5EF4-FFF2-40B4-BE49-F238E27FC236}">
                  <a16:creationId xmlns:a16="http://schemas.microsoft.com/office/drawing/2014/main" id="{9CCEA418-2BC2-489E-A6EE-B28BF7C1440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 name="Group 1">
            <a:extLst>
              <a:ext uri="{FF2B5EF4-FFF2-40B4-BE49-F238E27FC236}">
                <a16:creationId xmlns:a16="http://schemas.microsoft.com/office/drawing/2014/main" id="{45069308-1FAD-41D0-AA25-BC3D8D21AC72}"/>
              </a:ext>
            </a:extLst>
          </p:cNvPr>
          <p:cNvGrpSpPr/>
          <p:nvPr/>
        </p:nvGrpSpPr>
        <p:grpSpPr>
          <a:xfrm>
            <a:off x="9677954" y="3861245"/>
            <a:ext cx="1821320" cy="850271"/>
            <a:chOff x="7045589" y="1663711"/>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6" name="Rectangle 5">
            <a:extLst>
              <a:ext uri="{FF2B5EF4-FFF2-40B4-BE49-F238E27FC236}">
                <a16:creationId xmlns:a16="http://schemas.microsoft.com/office/drawing/2014/main" id="{7426C90C-5ED4-48D4-9E9C-BE13FDF39181}"/>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cxnSp>
        <p:nvCxnSpPr>
          <p:cNvPr id="7" name="Straight Arrow Connector 6">
            <a:extLst>
              <a:ext uri="{FF2B5EF4-FFF2-40B4-BE49-F238E27FC236}">
                <a16:creationId xmlns:a16="http://schemas.microsoft.com/office/drawing/2014/main" id="{7AFC7D6C-F54D-464B-8BD8-B0367C421DE5}"/>
              </a:ext>
            </a:extLst>
          </p:cNvPr>
          <p:cNvCxnSpPr>
            <a:cxnSpLocks/>
          </p:cNvCxnSpPr>
          <p:nvPr/>
        </p:nvCxnSpPr>
        <p:spPr>
          <a:xfrm flipV="1">
            <a:off x="8574176" y="1019651"/>
            <a:ext cx="673851" cy="720436"/>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455880A-2764-47A1-8DEE-3A353F9112DF}"/>
              </a:ext>
            </a:extLst>
          </p:cNvPr>
          <p:cNvCxnSpPr>
            <a:cxnSpLocks/>
          </p:cNvCxnSpPr>
          <p:nvPr/>
        </p:nvCxnSpPr>
        <p:spPr>
          <a:xfrm>
            <a:off x="8501080" y="3493489"/>
            <a:ext cx="820043" cy="561109"/>
          </a:xfrm>
          <a:prstGeom prst="straightConnector1">
            <a:avLst/>
          </a:prstGeom>
          <a:ln>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C98D3A9-F492-4C42-A1CF-5BBCD16ADA3E}"/>
              </a:ext>
            </a:extLst>
          </p:cNvPr>
          <p:cNvSpPr txBox="1"/>
          <p:nvPr/>
        </p:nvSpPr>
        <p:spPr>
          <a:xfrm>
            <a:off x="757377" y="1551707"/>
            <a:ext cx="5849643" cy="1384995"/>
          </a:xfrm>
          <a:prstGeom prst="rect">
            <a:avLst/>
          </a:prstGeom>
          <a:noFill/>
        </p:spPr>
        <p:txBody>
          <a:bodyPr wrap="square" rtlCol="0">
            <a:spAutoFit/>
          </a:bodyPr>
          <a:lstStyle/>
          <a:p>
            <a:pPr marL="166688" indent="-166688"/>
            <a:r>
              <a:rPr lang="en-US" sz="2800" b="1" dirty="0">
                <a:latin typeface="Gill Sans MT" panose="020B0502020104020203" pitchFamily="34" charset="0"/>
              </a:rPr>
              <a:t>Some forms of language </a:t>
            </a:r>
            <a:r>
              <a:rPr lang="en-US" sz="2800" dirty="0">
                <a:latin typeface="Gill Sans MT" panose="020B0502020104020203" pitchFamily="34" charset="0"/>
              </a:rPr>
              <a:t>can act as cues to represent certain categories in an essentialist way. </a:t>
            </a:r>
          </a:p>
        </p:txBody>
      </p:sp>
      <p:sp>
        <p:nvSpPr>
          <p:cNvPr id="20" name="Rectangle 19">
            <a:extLst>
              <a:ext uri="{FF2B5EF4-FFF2-40B4-BE49-F238E27FC236}">
                <a16:creationId xmlns:a16="http://schemas.microsoft.com/office/drawing/2014/main" id="{AB22E9EA-E8E5-430B-B097-2C1611B5C47F}"/>
              </a:ext>
            </a:extLst>
          </p:cNvPr>
          <p:cNvSpPr/>
          <p:nvPr/>
        </p:nvSpPr>
        <p:spPr>
          <a:xfrm>
            <a:off x="395351" y="5023170"/>
            <a:ext cx="11401299" cy="1569660"/>
          </a:xfrm>
          <a:prstGeom prst="rect">
            <a:avLst/>
          </a:prstGeom>
          <a:solidFill>
            <a:schemeClr val="accent1">
              <a:lumMod val="20000"/>
              <a:lumOff val="80000"/>
            </a:schemeClr>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pPr lvl="0" algn="ctr"/>
            <a:r>
              <a:rPr lang="en-US" sz="3200" dirty="0">
                <a:solidFill>
                  <a:prstClr val="black"/>
                </a:solidFill>
                <a:latin typeface="Gill Sans MT" panose="020B0502020104020203" pitchFamily="34" charset="0"/>
              </a:rPr>
              <a:t>How do children </a:t>
            </a:r>
            <a:br>
              <a:rPr lang="en-US" sz="3200" dirty="0">
                <a:solidFill>
                  <a:prstClr val="black"/>
                </a:solidFill>
                <a:latin typeface="Gill Sans MT" panose="020B0502020104020203" pitchFamily="34" charset="0"/>
              </a:rPr>
            </a:br>
            <a:r>
              <a:rPr lang="en-US" sz="3200" b="1" dirty="0">
                <a:solidFill>
                  <a:prstClr val="black"/>
                </a:solidFill>
                <a:latin typeface="Gill Sans MT" panose="020B0502020104020203" pitchFamily="34" charset="0"/>
              </a:rPr>
              <a:t>integrate linguistic and contextual information </a:t>
            </a:r>
            <a:br>
              <a:rPr lang="en-US" sz="3200" b="1" dirty="0">
                <a:solidFill>
                  <a:prstClr val="black"/>
                </a:solidFill>
                <a:latin typeface="Gill Sans MT" panose="020B0502020104020203" pitchFamily="34" charset="0"/>
              </a:rPr>
            </a:br>
            <a:r>
              <a:rPr lang="en-US" sz="3200" dirty="0">
                <a:solidFill>
                  <a:prstClr val="black"/>
                </a:solidFill>
                <a:latin typeface="Gill Sans MT" panose="020B0502020104020203" pitchFamily="34" charset="0"/>
              </a:rPr>
              <a:t>when developing a representation of a category?</a:t>
            </a:r>
            <a:endParaRPr lang="en-US" sz="3200" b="1" dirty="0">
              <a:solidFill>
                <a:prstClr val="black"/>
              </a:solidFill>
              <a:latin typeface="Gill Sans MT" panose="020B0502020104020203" pitchFamily="34" charset="0"/>
            </a:endParaRPr>
          </a:p>
        </p:txBody>
      </p:sp>
      <p:sp>
        <p:nvSpPr>
          <p:cNvPr id="21" name="Title 3">
            <a:extLst>
              <a:ext uri="{FF2B5EF4-FFF2-40B4-BE49-F238E27FC236}">
                <a16:creationId xmlns:a16="http://schemas.microsoft.com/office/drawing/2014/main" id="{AD706D99-D9DC-43F6-BFB5-E04BCC55827E}"/>
              </a:ext>
            </a:extLst>
          </p:cNvPr>
          <p:cNvSpPr txBox="1">
            <a:spLocks/>
          </p:cNvSpPr>
          <p:nvPr/>
        </p:nvSpPr>
        <p:spPr>
          <a:xfrm>
            <a:off x="6903688" y="1778285"/>
            <a:ext cx="2073593" cy="85027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Linguistic cues</a:t>
            </a:r>
          </a:p>
        </p:txBody>
      </p:sp>
      <p:sp>
        <p:nvSpPr>
          <p:cNvPr id="29" name="Title 3">
            <a:extLst>
              <a:ext uri="{FF2B5EF4-FFF2-40B4-BE49-F238E27FC236}">
                <a16:creationId xmlns:a16="http://schemas.microsoft.com/office/drawing/2014/main" id="{084E8FB9-1EF0-4628-A030-1EE6D250EA5E}"/>
              </a:ext>
            </a:extLst>
          </p:cNvPr>
          <p:cNvSpPr txBox="1">
            <a:spLocks/>
          </p:cNvSpPr>
          <p:nvPr/>
        </p:nvSpPr>
        <p:spPr>
          <a:xfrm>
            <a:off x="6457264" y="2628555"/>
            <a:ext cx="534536" cy="52448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30" name="Rectangle 29">
            <a:extLst>
              <a:ext uri="{FF2B5EF4-FFF2-40B4-BE49-F238E27FC236}">
                <a16:creationId xmlns:a16="http://schemas.microsoft.com/office/drawing/2014/main" id="{B8496292-450E-4248-8A57-AF6171FC2941}"/>
              </a:ext>
            </a:extLst>
          </p:cNvPr>
          <p:cNvSpPr/>
          <p:nvPr/>
        </p:nvSpPr>
        <p:spPr>
          <a:xfrm>
            <a:off x="511020" y="3129340"/>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marL="166688" indent="-166688"/>
            <a:r>
              <a:rPr lang="en-US" sz="2800" b="1" dirty="0">
                <a:latin typeface="Gill Sans MT" panose="020B0502020104020203" pitchFamily="34" charset="0"/>
              </a:rPr>
              <a:t>Contextual factors </a:t>
            </a:r>
            <a:r>
              <a:rPr lang="en-US" sz="2800" dirty="0">
                <a:latin typeface="Gill Sans MT" panose="020B0502020104020203" pitchFamily="34" charset="0"/>
              </a:rPr>
              <a:t>may affect which construal is adopted.</a:t>
            </a:r>
            <a:endParaRPr lang="en-US" sz="2800" b="1" dirty="0">
              <a:latin typeface="Gill Sans MT" panose="020B0502020104020203" pitchFamily="34" charset="0"/>
            </a:endParaRPr>
          </a:p>
        </p:txBody>
      </p:sp>
      <p:sp>
        <p:nvSpPr>
          <p:cNvPr id="31" name="Title 3">
            <a:extLst>
              <a:ext uri="{FF2B5EF4-FFF2-40B4-BE49-F238E27FC236}">
                <a16:creationId xmlns:a16="http://schemas.microsoft.com/office/drawing/2014/main" id="{BA62E000-B0CE-48E4-B3D3-94BB25DFF9FC}"/>
              </a:ext>
            </a:extLst>
          </p:cNvPr>
          <p:cNvSpPr txBox="1">
            <a:spLocks/>
          </p:cNvSpPr>
          <p:nvPr/>
        </p:nvSpPr>
        <p:spPr>
          <a:xfrm>
            <a:off x="9272099" y="2468874"/>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pPr algn="ctr"/>
            <a:r>
              <a:rPr lang="en-US" sz="2800"/>
              <a:t>A social-structural construal</a:t>
            </a:r>
            <a:endParaRPr lang="en-US" sz="2800" dirty="0"/>
          </a:p>
        </p:txBody>
      </p:sp>
      <p:sp>
        <p:nvSpPr>
          <p:cNvPr id="32" name="Title 3">
            <a:extLst>
              <a:ext uri="{FF2B5EF4-FFF2-40B4-BE49-F238E27FC236}">
                <a16:creationId xmlns:a16="http://schemas.microsoft.com/office/drawing/2014/main" id="{76C68FA5-CCAD-4A63-97E4-AE82D7851E42}"/>
              </a:ext>
            </a:extLst>
          </p:cNvPr>
          <p:cNvSpPr txBox="1">
            <a:spLocks/>
          </p:cNvSpPr>
          <p:nvPr/>
        </p:nvSpPr>
        <p:spPr>
          <a:xfrm>
            <a:off x="8994220" y="60513"/>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1214591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4" name="Title 3">
            <a:extLst>
              <a:ext uri="{FF2B5EF4-FFF2-40B4-BE49-F238E27FC236}">
                <a16:creationId xmlns:a16="http://schemas.microsoft.com/office/drawing/2014/main" id="{B311E0E6-46FF-4FB1-9781-00983798752B}"/>
              </a:ext>
            </a:extLst>
          </p:cNvPr>
          <p:cNvSpPr txBox="1">
            <a:spLocks/>
          </p:cNvSpPr>
          <p:nvPr/>
        </p:nvSpPr>
        <p:spPr>
          <a:xfrm>
            <a:off x="1025804" y="2872240"/>
            <a:ext cx="3518488" cy="1113519"/>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Language</a:t>
            </a:r>
          </a:p>
        </p:txBody>
      </p:sp>
      <p:cxnSp>
        <p:nvCxnSpPr>
          <p:cNvPr id="15" name="Straight Arrow Connector 14">
            <a:extLst>
              <a:ext uri="{FF2B5EF4-FFF2-40B4-BE49-F238E27FC236}">
                <a16:creationId xmlns:a16="http://schemas.microsoft.com/office/drawing/2014/main" id="{4567830A-B967-4BD0-8D0C-207E10062159}"/>
              </a:ext>
            </a:extLst>
          </p:cNvPr>
          <p:cNvCxnSpPr>
            <a:cxnSpLocks/>
          </p:cNvCxnSpPr>
          <p:nvPr/>
        </p:nvCxnSpPr>
        <p:spPr>
          <a:xfrm flipV="1">
            <a:off x="4941239" y="1812750"/>
            <a:ext cx="1552354" cy="81870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9685EB9-0794-47D3-BBE5-3B901F41599B}"/>
              </a:ext>
            </a:extLst>
          </p:cNvPr>
          <p:cNvCxnSpPr>
            <a:cxnSpLocks/>
          </p:cNvCxnSpPr>
          <p:nvPr/>
        </p:nvCxnSpPr>
        <p:spPr>
          <a:xfrm>
            <a:off x="4941239" y="4051006"/>
            <a:ext cx="1552354" cy="75845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EB8C87BA-58CA-412B-994E-51B32578503A}"/>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Gelman</a:t>
            </a:r>
            <a:r>
              <a:rPr lang="en-US" sz="1800" dirty="0">
                <a:latin typeface="Gill Sans MT" panose="020B0502020104020203" pitchFamily="34" charset="0"/>
              </a:rPr>
              <a:t> 2003/2004</a:t>
            </a:r>
          </a:p>
          <a:p>
            <a:pPr>
              <a:buFont typeface="Arial" pitchFamily="34" charset="0"/>
              <a:buChar char="•"/>
            </a:pPr>
            <a:endParaRPr lang="en-US" sz="1800" dirty="0">
              <a:latin typeface="Gill Sans MT" panose="020B0502020104020203" pitchFamily="34" charset="0"/>
            </a:endParaRPr>
          </a:p>
        </p:txBody>
      </p:sp>
      <p:sp>
        <p:nvSpPr>
          <p:cNvPr id="17" name="Rectangle 16">
            <a:extLst>
              <a:ext uri="{FF2B5EF4-FFF2-40B4-BE49-F238E27FC236}">
                <a16:creationId xmlns:a16="http://schemas.microsoft.com/office/drawing/2014/main" id="{4BCDCEBC-59CC-47D3-89ED-1E8459E391B2}"/>
              </a:ext>
            </a:extLst>
          </p:cNvPr>
          <p:cNvSpPr/>
          <p:nvPr/>
        </p:nvSpPr>
        <p:spPr>
          <a:xfrm>
            <a:off x="511020" y="425762"/>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Tree>
    <p:extLst>
      <p:ext uri="{BB962C8B-B14F-4D97-AF65-F5344CB8AC3E}">
        <p14:creationId xmlns:p14="http://schemas.microsoft.com/office/powerpoint/2010/main" val="2269911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3915435"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Generic language</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1975413"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“Dogs bark.”</a:t>
            </a:r>
          </a:p>
          <a:p>
            <a:r>
              <a:rPr lang="en-US" sz="2400" dirty="0">
                <a:latin typeface="Cambria" panose="02040503050406030204" pitchFamily="18" charset="0"/>
                <a:ea typeface="Cambria" panose="02040503050406030204" pitchFamily="18" charset="0"/>
              </a:rPr>
              <a:t>“A dog barks.”</a:t>
            </a:r>
          </a:p>
        </p:txBody>
      </p:sp>
      <p:sp>
        <p:nvSpPr>
          <p:cNvPr id="9" name="TextBox 8">
            <a:extLst>
              <a:ext uri="{FF2B5EF4-FFF2-40B4-BE49-F238E27FC236}">
                <a16:creationId xmlns:a16="http://schemas.microsoft.com/office/drawing/2014/main" id="{D5004566-2267-4814-AC3B-5A34B00E60B0}"/>
              </a:ext>
            </a:extLst>
          </p:cNvPr>
          <p:cNvSpPr txBox="1"/>
          <p:nvPr/>
        </p:nvSpPr>
        <p:spPr>
          <a:xfrm>
            <a:off x="3541615" y="480215"/>
            <a:ext cx="3091103" cy="1569660"/>
          </a:xfrm>
          <a:prstGeom prst="rect">
            <a:avLst/>
          </a:prstGeom>
          <a:noFill/>
        </p:spPr>
        <p:txBody>
          <a:bodyPr wrap="none" rtlCol="0">
            <a:spAutoFit/>
          </a:bodyPr>
          <a:lstStyle/>
          <a:p>
            <a:r>
              <a:rPr lang="en-US" sz="2400" dirty="0">
                <a:latin typeface="Gill Sans MT" panose="020B0502020104020203" pitchFamily="34" charset="0"/>
              </a:rPr>
              <a:t>the property is</a:t>
            </a:r>
            <a:br>
              <a:rPr lang="en-US" sz="2400" dirty="0">
                <a:latin typeface="Gill Sans MT" panose="020B0502020104020203" pitchFamily="34" charset="0"/>
              </a:rPr>
            </a:br>
            <a:r>
              <a:rPr lang="en-US" sz="2400" b="1" dirty="0">
                <a:latin typeface="Gill Sans MT" panose="020B0502020104020203" pitchFamily="34" charset="0"/>
              </a:rPr>
              <a:t>non-accidental </a:t>
            </a:r>
            <a:r>
              <a:rPr lang="en-US" sz="2400" dirty="0">
                <a:latin typeface="Gill Sans MT" panose="020B0502020104020203" pitchFamily="34" charset="0"/>
              </a:rPr>
              <a:t>and</a:t>
            </a:r>
            <a:br>
              <a:rPr lang="en-US" sz="2400" b="1" dirty="0">
                <a:latin typeface="Gill Sans MT" panose="020B0502020104020203" pitchFamily="34" charset="0"/>
              </a:rPr>
            </a:br>
            <a:r>
              <a:rPr lang="en-US" sz="2400" b="1" dirty="0">
                <a:latin typeface="Gill Sans MT" panose="020B0502020104020203" pitchFamily="34" charset="0"/>
              </a:rPr>
              <a:t>conceptually central</a:t>
            </a:r>
            <a:br>
              <a:rPr lang="en-US" sz="2400" dirty="0">
                <a:latin typeface="Gill Sans MT" panose="020B0502020104020203" pitchFamily="34" charset="0"/>
              </a:rPr>
            </a:br>
            <a:r>
              <a:rPr lang="en-US" sz="2400" dirty="0">
                <a:latin typeface="Gill Sans MT" panose="020B0502020104020203" pitchFamily="34" charset="0"/>
              </a:rPr>
              <a:t>to that category</a:t>
            </a: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377785"/>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Rhodes, Leslie, &amp; </a:t>
            </a:r>
            <a:r>
              <a:rPr lang="en-US" sz="1800" dirty="0" err="1">
                <a:latin typeface="Gill Sans MT" panose="020B0502020104020203" pitchFamily="34" charset="0"/>
              </a:rPr>
              <a:t>Tworek</a:t>
            </a:r>
            <a:r>
              <a:rPr lang="en-US" sz="1800" dirty="0">
                <a:latin typeface="Gill Sans MT" panose="020B0502020104020203" pitchFamily="34" charset="0"/>
              </a:rPr>
              <a:t>, 2012; </a:t>
            </a:r>
            <a:r>
              <a:rPr lang="en-US" sz="1800" dirty="0" err="1">
                <a:latin typeface="Gill Sans MT" panose="020B0502020104020203" pitchFamily="34" charset="0"/>
              </a:rPr>
              <a:t>Cimpian</a:t>
            </a:r>
            <a:r>
              <a:rPr lang="en-US" sz="1800" dirty="0">
                <a:latin typeface="Gill Sans MT" panose="020B0502020104020203" pitchFamily="34" charset="0"/>
              </a:rPr>
              <a:t> &amp; Markman 2009/2011</a:t>
            </a:r>
          </a:p>
          <a:p>
            <a:pPr>
              <a:buFont typeface="Arial" pitchFamily="34" charset="0"/>
              <a:buChar char="•"/>
            </a:pPr>
            <a:endParaRPr lang="en-US" sz="1800" dirty="0">
              <a:latin typeface="Gill Sans MT" panose="020B0502020104020203" pitchFamily="34" charset="0"/>
            </a:endParaRPr>
          </a:p>
        </p:txBody>
      </p:sp>
      <p:sp>
        <p:nvSpPr>
          <p:cNvPr id="17" name="Title 3">
            <a:extLst>
              <a:ext uri="{FF2B5EF4-FFF2-40B4-BE49-F238E27FC236}">
                <a16:creationId xmlns:a16="http://schemas.microsoft.com/office/drawing/2014/main" id="{618657C7-C771-496C-8874-35AFE6DA9338}"/>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8" name="Title 3">
            <a:extLst>
              <a:ext uri="{FF2B5EF4-FFF2-40B4-BE49-F238E27FC236}">
                <a16:creationId xmlns:a16="http://schemas.microsoft.com/office/drawing/2014/main" id="{C3D72194-75F3-4435-9400-D6D9760E534F}"/>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3697216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8543"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Fido is a dog.”</a:t>
            </a:r>
          </a:p>
        </p:txBody>
      </p:sp>
      <p:sp>
        <p:nvSpPr>
          <p:cNvPr id="18" name="Title 3">
            <a:extLst>
              <a:ext uri="{FF2B5EF4-FFF2-40B4-BE49-F238E27FC236}">
                <a16:creationId xmlns:a16="http://schemas.microsoft.com/office/drawing/2014/main" id="{C9BCF5FA-B865-4D3B-84AE-67BACE65B50E}"/>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9" name="Title 3">
            <a:extLst>
              <a:ext uri="{FF2B5EF4-FFF2-40B4-BE49-F238E27FC236}">
                <a16:creationId xmlns:a16="http://schemas.microsoft.com/office/drawing/2014/main" id="{30BC893E-8E8B-4D49-A0B3-FB98B1F645BE}"/>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27464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4.58333E-6 3.33333E-6 L -0.04011 -0.34537 " pathEditMode="relative" rAng="0" ptsTypes="AA">
                                      <p:cBhvr>
                                        <p:cTn id="10" dur="1000" fill="hold"/>
                                        <p:tgtEl>
                                          <p:spTgt spid="8"/>
                                        </p:tgtEl>
                                        <p:attrNameLst>
                                          <p:attrName>ppt_x</p:attrName>
                                          <p:attrName>ppt_y</p:attrName>
                                        </p:attrNameLst>
                                      </p:cBhvr>
                                      <p:rCtr x="-2005" y="-17269"/>
                                    </p:animMotion>
                                  </p:childTnLst>
                                </p:cTn>
                              </p:par>
                              <p:par>
                                <p:cTn id="11" presetID="42" presetClass="path" presetSubtype="0" accel="50000" decel="50000" fill="hold" grpId="0" nodeType="withEffect">
                                  <p:stCondLst>
                                    <p:cond delay="0"/>
                                  </p:stCondLst>
                                  <p:childTnLst>
                                    <p:animMotion origin="layout" path="M 2.08333E-6 -4.81481E-6 L -0.04245 -0.37986 " pathEditMode="relative" rAng="0" ptsTypes="AA">
                                      <p:cBhvr>
                                        <p:cTn id="12" dur="1000" fill="hold"/>
                                        <p:tgtEl>
                                          <p:spTgt spid="32"/>
                                        </p:tgtEl>
                                        <p:attrNameLst>
                                          <p:attrName>ppt_x</p:attrName>
                                          <p:attrName>ppt_y</p:attrName>
                                        </p:attrNameLst>
                                      </p:cBhvr>
                                      <p:rCtr x="-2122" y="-19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85000"/>
                  </a:schemeClr>
                </a:solidFill>
                <a:latin typeface="Gill Sans MT" panose="020B0502020104020203" pitchFamily="34" charset="0"/>
              </a:rPr>
              <a:t>A social-structural construal</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85000"/>
                  </a:schemeClr>
                </a:solidFill>
                <a:latin typeface="Gill Sans MT" panose="020B0502020104020203" pitchFamily="34" charset="0"/>
              </a:rPr>
              <a:t>An essentialist </a:t>
            </a:r>
            <a:br>
              <a:rPr lang="en-US" sz="4400" dirty="0">
                <a:solidFill>
                  <a:schemeClr val="bg1">
                    <a:lumMod val="85000"/>
                  </a:schemeClr>
                </a:solidFill>
                <a:latin typeface="Gill Sans MT" panose="020B0502020104020203" pitchFamily="34" charset="0"/>
              </a:rPr>
            </a:br>
            <a:r>
              <a:rPr lang="en-US" sz="4400" dirty="0">
                <a:solidFill>
                  <a:schemeClr val="bg1">
                    <a:lumMod val="85000"/>
                  </a:schemeClr>
                </a:solidFill>
                <a:latin typeface="Gill Sans MT" panose="020B0502020104020203" pitchFamily="34" charset="0"/>
              </a:rPr>
              <a:t>construal</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336513" y="-336535"/>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336513" y="1047228"/>
            <a:ext cx="3064878"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a:t>
            </a:r>
            <a:r>
              <a:rPr lang="en-US" sz="2400" dirty="0">
                <a:solidFill>
                  <a:schemeClr val="accent1"/>
                </a:solidFill>
                <a:latin typeface="Cambria" panose="02040503050406030204" pitchFamily="18" charset="0"/>
                <a:ea typeface="Cambria" panose="02040503050406030204" pitchFamily="18" charset="0"/>
              </a:rPr>
              <a:t>barks</a:t>
            </a:r>
            <a:br>
              <a:rPr lang="en-US" sz="2400" dirty="0">
                <a:latin typeface="Cambria" panose="02040503050406030204" pitchFamily="18" charset="0"/>
                <a:ea typeface="Cambria" panose="02040503050406030204" pitchFamily="18" charset="0"/>
              </a:rPr>
            </a:br>
            <a:r>
              <a:rPr lang="en-US" sz="2400" i="1" dirty="0">
                <a:latin typeface="Cambria" panose="02040503050406030204" pitchFamily="18" charset="0"/>
                <a:ea typeface="Cambria" panose="02040503050406030204" pitchFamily="18" charset="0"/>
              </a:rPr>
              <a:t>because</a:t>
            </a:r>
            <a:r>
              <a:rPr lang="en-US" sz="2400" dirty="0">
                <a:latin typeface="Cambria" panose="02040503050406030204" pitchFamily="18" charset="0"/>
                <a:ea typeface="Cambria" panose="02040503050406030204" pitchFamily="18" charset="0"/>
              </a:rPr>
              <a:t> Fido is </a:t>
            </a:r>
            <a:r>
              <a:rPr lang="en-US" sz="2400" dirty="0">
                <a:solidFill>
                  <a:srgbClr val="C09200"/>
                </a:solidFill>
                <a:latin typeface="Cambria" panose="02040503050406030204" pitchFamily="18" charset="0"/>
                <a:ea typeface="Cambria" panose="02040503050406030204" pitchFamily="18" charset="0"/>
              </a:rPr>
              <a:t>a dog</a:t>
            </a:r>
            <a:r>
              <a:rPr lang="en-US" sz="2400" dirty="0">
                <a:latin typeface="Cambria" panose="02040503050406030204" pitchFamily="18" charset="0"/>
                <a:ea typeface="Cambria" panose="02040503050406030204" pitchFamily="18" charset="0"/>
              </a:rPr>
              <a:t>.”</a:t>
            </a:r>
          </a:p>
        </p:txBody>
      </p:sp>
      <p:sp>
        <p:nvSpPr>
          <p:cNvPr id="17" name="TextBox 16">
            <a:extLst>
              <a:ext uri="{FF2B5EF4-FFF2-40B4-BE49-F238E27FC236}">
                <a16:creationId xmlns:a16="http://schemas.microsoft.com/office/drawing/2014/main" id="{A5DC93D6-20E1-4B09-BE94-02C43835506A}"/>
              </a:ext>
            </a:extLst>
          </p:cNvPr>
          <p:cNvSpPr txBox="1"/>
          <p:nvPr/>
        </p:nvSpPr>
        <p:spPr>
          <a:xfrm>
            <a:off x="336513" y="1940223"/>
            <a:ext cx="6020110" cy="830997"/>
          </a:xfrm>
          <a:prstGeom prst="rect">
            <a:avLst/>
          </a:prstGeom>
          <a:noFill/>
        </p:spPr>
        <p:txBody>
          <a:bodyPr wrap="none" rtlCol="0">
            <a:spAutoFit/>
          </a:bodyPr>
          <a:lstStyle/>
          <a:p>
            <a:r>
              <a:rPr lang="en-US" sz="2400" dirty="0">
                <a:latin typeface="Gill Sans MT" panose="020B0502020104020203" pitchFamily="34" charset="0"/>
                <a:ea typeface="Cambria" panose="02040503050406030204" pitchFamily="18" charset="0"/>
              </a:rPr>
              <a:t>An individual has </a:t>
            </a:r>
            <a:r>
              <a:rPr lang="en-US" sz="2400" dirty="0">
                <a:solidFill>
                  <a:schemeClr val="accent1">
                    <a:lumMod val="75000"/>
                  </a:schemeClr>
                </a:solidFill>
                <a:latin typeface="Gill Sans MT" panose="020B0502020104020203" pitchFamily="34" charset="0"/>
                <a:ea typeface="Cambria" panose="02040503050406030204" pitchFamily="18" charset="0"/>
              </a:rPr>
              <a:t>a property</a:t>
            </a:r>
            <a:br>
              <a:rPr lang="en-US" sz="2400" dirty="0">
                <a:latin typeface="Gill Sans MT" panose="020B0502020104020203" pitchFamily="34" charset="0"/>
                <a:ea typeface="Cambria" panose="02040503050406030204" pitchFamily="18" charset="0"/>
              </a:rPr>
            </a:br>
            <a:r>
              <a:rPr lang="en-US" sz="2400" i="1" dirty="0">
                <a:latin typeface="Gill Sans MT" panose="020B0502020104020203" pitchFamily="34" charset="0"/>
                <a:ea typeface="Cambria" panose="02040503050406030204" pitchFamily="18" charset="0"/>
              </a:rPr>
              <a:t>because</a:t>
            </a:r>
            <a:r>
              <a:rPr lang="en-US" sz="2400" dirty="0">
                <a:latin typeface="Gill Sans MT" panose="020B0502020104020203" pitchFamily="34" charset="0"/>
                <a:ea typeface="Cambria" panose="02040503050406030204" pitchFamily="18" charset="0"/>
              </a:rPr>
              <a:t> it is a member of </a:t>
            </a:r>
            <a:r>
              <a:rPr lang="en-US" sz="2400" dirty="0">
                <a:solidFill>
                  <a:srgbClr val="C09200"/>
                </a:solidFill>
                <a:latin typeface="Gill Sans MT" panose="020B0502020104020203" pitchFamily="34" charset="0"/>
                <a:ea typeface="Cambria" panose="02040503050406030204" pitchFamily="18" charset="0"/>
              </a:rPr>
              <a:t>a particular category</a:t>
            </a:r>
            <a:r>
              <a:rPr lang="en-US" sz="2400" dirty="0">
                <a:latin typeface="Gill Sans MT" panose="020B0502020104020203" pitchFamily="34" charset="0"/>
                <a:ea typeface="Cambria" panose="02040503050406030204" pitchFamily="18" charset="0"/>
              </a:rPr>
              <a:t>.</a:t>
            </a:r>
          </a:p>
        </p:txBody>
      </p:sp>
      <p:sp>
        <p:nvSpPr>
          <p:cNvPr id="23" name="Content Placeholder 2">
            <a:extLst>
              <a:ext uri="{FF2B5EF4-FFF2-40B4-BE49-F238E27FC236}">
                <a16:creationId xmlns:a16="http://schemas.microsoft.com/office/drawing/2014/main" id="{FA384F41-5A5C-4675-B261-F15CCA9576F7}"/>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Prasada</a:t>
            </a:r>
            <a:r>
              <a:rPr lang="en-US" sz="1800" dirty="0">
                <a:latin typeface="Gill Sans MT" panose="020B0502020104020203" pitchFamily="34" charset="0"/>
              </a:rPr>
              <a:t> &amp; Dillingham 2006/2009</a:t>
            </a:r>
          </a:p>
        </p:txBody>
      </p:sp>
      <p:sp>
        <p:nvSpPr>
          <p:cNvPr id="24" name="TextBox 23">
            <a:extLst>
              <a:ext uri="{FF2B5EF4-FFF2-40B4-BE49-F238E27FC236}">
                <a16:creationId xmlns:a16="http://schemas.microsoft.com/office/drawing/2014/main" id="{3220A29D-979D-43D4-9180-263E881718EB}"/>
              </a:ext>
            </a:extLst>
          </p:cNvPr>
          <p:cNvSpPr txBox="1"/>
          <p:nvPr/>
        </p:nvSpPr>
        <p:spPr>
          <a:xfrm>
            <a:off x="336512" y="3040078"/>
            <a:ext cx="6994185" cy="954107"/>
          </a:xfrm>
          <a:prstGeom prst="rect">
            <a:avLst/>
          </a:prstGeom>
          <a:noFill/>
        </p:spPr>
        <p:txBody>
          <a:bodyPr wrap="square" rtlCol="0">
            <a:spAutoFit/>
          </a:bodyPr>
          <a:lstStyle/>
          <a:p>
            <a:r>
              <a:rPr lang="en-US" sz="2800" dirty="0">
                <a:latin typeface="Gill Sans MT" panose="020B0502020104020203" pitchFamily="34" charset="0"/>
              </a:rPr>
              <a:t>Formal explanations directly link an individual and </a:t>
            </a:r>
            <a:r>
              <a:rPr lang="en-US" sz="2800" dirty="0">
                <a:solidFill>
                  <a:schemeClr val="accent1">
                    <a:lumMod val="75000"/>
                  </a:schemeClr>
                </a:solidFill>
                <a:latin typeface="Gill Sans MT" panose="020B0502020104020203" pitchFamily="34" charset="0"/>
              </a:rPr>
              <a:t>a property </a:t>
            </a:r>
            <a:r>
              <a:rPr lang="en-US" sz="2800" dirty="0">
                <a:latin typeface="Gill Sans MT" panose="020B0502020104020203" pitchFamily="34" charset="0"/>
              </a:rPr>
              <a:t>to </a:t>
            </a:r>
            <a:r>
              <a:rPr lang="en-US" sz="2800" dirty="0">
                <a:solidFill>
                  <a:srgbClr val="C09200"/>
                </a:solidFill>
                <a:latin typeface="Gill Sans MT" panose="020B0502020104020203" pitchFamily="34" charset="0"/>
              </a:rPr>
              <a:t>an entire category</a:t>
            </a:r>
            <a:r>
              <a:rPr lang="en-US" sz="2800" dirty="0">
                <a:latin typeface="Gill Sans MT" panose="020B0502020104020203" pitchFamily="34" charset="0"/>
              </a:rPr>
              <a:t>.</a:t>
            </a:r>
          </a:p>
        </p:txBody>
      </p:sp>
    </p:spTree>
    <p:extLst>
      <p:ext uri="{BB962C8B-B14F-4D97-AF65-F5344CB8AC3E}">
        <p14:creationId xmlns:p14="http://schemas.microsoft.com/office/powerpoint/2010/main" val="3097415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2" name="Title 3">
            <a:extLst>
              <a:ext uri="{FF2B5EF4-FFF2-40B4-BE49-F238E27FC236}">
                <a16:creationId xmlns:a16="http://schemas.microsoft.com/office/drawing/2014/main" id="{CAA51C59-0B19-414E-BB9F-B12671921204}"/>
              </a:ext>
            </a:extLst>
          </p:cNvPr>
          <p:cNvSpPr txBox="1">
            <a:spLocks/>
          </p:cNvSpPr>
          <p:nvPr/>
        </p:nvSpPr>
        <p:spPr>
          <a:xfrm>
            <a:off x="7026313" y="311747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85000"/>
                  </a:schemeClr>
                </a:solidFill>
                <a:latin typeface="Gill Sans MT" panose="020B0502020104020203" pitchFamily="34" charset="0"/>
              </a:rPr>
              <a:t>A social-structural construal</a:t>
            </a:r>
          </a:p>
        </p:txBody>
      </p:sp>
      <p:sp>
        <p:nvSpPr>
          <p:cNvPr id="27" name="Title 3">
            <a:extLst>
              <a:ext uri="{FF2B5EF4-FFF2-40B4-BE49-F238E27FC236}">
                <a16:creationId xmlns:a16="http://schemas.microsoft.com/office/drawing/2014/main" id="{2A002E83-469C-48B4-89B1-337C93AD73F2}"/>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85000"/>
                  </a:schemeClr>
                </a:solidFill>
                <a:latin typeface="Gill Sans MT" panose="020B0502020104020203" pitchFamily="34" charset="0"/>
              </a:rPr>
              <a:t>An essentialist </a:t>
            </a:r>
            <a:br>
              <a:rPr lang="en-US" sz="4400" dirty="0">
                <a:solidFill>
                  <a:schemeClr val="bg1">
                    <a:lumMod val="85000"/>
                  </a:schemeClr>
                </a:solidFill>
                <a:latin typeface="Gill Sans MT" panose="020B0502020104020203" pitchFamily="34" charset="0"/>
              </a:rPr>
            </a:br>
            <a:r>
              <a:rPr lang="en-US" sz="4400" dirty="0">
                <a:solidFill>
                  <a:schemeClr val="bg1">
                    <a:lumMod val="85000"/>
                  </a:schemeClr>
                </a:solidFill>
                <a:latin typeface="Gill Sans MT" panose="020B0502020104020203" pitchFamily="34" charset="0"/>
              </a:rPr>
              <a:t>construal</a:t>
            </a: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alpha val="50000"/>
            </a:srgb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alpha val="5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95000"/>
                </a:schemeClr>
              </a:solidFill>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336513" y="-336535"/>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336513" y="1047228"/>
            <a:ext cx="3064878"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a:t>
            </a:r>
            <a:r>
              <a:rPr lang="en-US" sz="2400" dirty="0">
                <a:solidFill>
                  <a:schemeClr val="accent1"/>
                </a:solidFill>
                <a:latin typeface="Cambria" panose="02040503050406030204" pitchFamily="18" charset="0"/>
                <a:ea typeface="Cambria" panose="02040503050406030204" pitchFamily="18" charset="0"/>
              </a:rPr>
              <a:t>barks</a:t>
            </a:r>
            <a:br>
              <a:rPr lang="en-US" sz="2400" dirty="0">
                <a:latin typeface="Cambria" panose="02040503050406030204" pitchFamily="18" charset="0"/>
                <a:ea typeface="Cambria" panose="02040503050406030204" pitchFamily="18" charset="0"/>
              </a:rPr>
            </a:br>
            <a:r>
              <a:rPr lang="en-US" sz="2400" i="1" dirty="0">
                <a:latin typeface="Cambria" panose="02040503050406030204" pitchFamily="18" charset="0"/>
                <a:ea typeface="Cambria" panose="02040503050406030204" pitchFamily="18" charset="0"/>
              </a:rPr>
              <a:t>because</a:t>
            </a:r>
            <a:r>
              <a:rPr lang="en-US" sz="2400" dirty="0">
                <a:latin typeface="Cambria" panose="02040503050406030204" pitchFamily="18" charset="0"/>
                <a:ea typeface="Cambria" panose="02040503050406030204" pitchFamily="18" charset="0"/>
              </a:rPr>
              <a:t> Fido is </a:t>
            </a:r>
            <a:r>
              <a:rPr lang="en-US" sz="2400" dirty="0">
                <a:solidFill>
                  <a:srgbClr val="C09200"/>
                </a:solidFill>
                <a:latin typeface="Cambria" panose="02040503050406030204" pitchFamily="18" charset="0"/>
                <a:ea typeface="Cambria" panose="02040503050406030204" pitchFamily="18" charset="0"/>
              </a:rPr>
              <a:t>a dog</a:t>
            </a:r>
            <a:r>
              <a:rPr lang="en-US" sz="2400" dirty="0">
                <a:latin typeface="Cambria" panose="02040503050406030204" pitchFamily="18" charset="0"/>
                <a:ea typeface="Cambria" panose="02040503050406030204" pitchFamily="18" charset="0"/>
              </a:rPr>
              <a:t>.”</a:t>
            </a:r>
          </a:p>
        </p:txBody>
      </p:sp>
      <p:sp>
        <p:nvSpPr>
          <p:cNvPr id="17" name="TextBox 16">
            <a:extLst>
              <a:ext uri="{FF2B5EF4-FFF2-40B4-BE49-F238E27FC236}">
                <a16:creationId xmlns:a16="http://schemas.microsoft.com/office/drawing/2014/main" id="{A5DC93D6-20E1-4B09-BE94-02C43835506A}"/>
              </a:ext>
            </a:extLst>
          </p:cNvPr>
          <p:cNvSpPr txBox="1"/>
          <p:nvPr/>
        </p:nvSpPr>
        <p:spPr>
          <a:xfrm>
            <a:off x="336513" y="1940223"/>
            <a:ext cx="6020110" cy="830997"/>
          </a:xfrm>
          <a:prstGeom prst="rect">
            <a:avLst/>
          </a:prstGeom>
          <a:noFill/>
        </p:spPr>
        <p:txBody>
          <a:bodyPr wrap="none" rtlCol="0">
            <a:spAutoFit/>
          </a:bodyPr>
          <a:lstStyle/>
          <a:p>
            <a:r>
              <a:rPr lang="en-US" sz="2400" dirty="0">
                <a:latin typeface="Gill Sans MT" panose="020B0502020104020203" pitchFamily="34" charset="0"/>
                <a:ea typeface="Cambria" panose="02040503050406030204" pitchFamily="18" charset="0"/>
              </a:rPr>
              <a:t>An individual has </a:t>
            </a:r>
            <a:r>
              <a:rPr lang="en-US" sz="2400" dirty="0">
                <a:solidFill>
                  <a:schemeClr val="accent1">
                    <a:lumMod val="75000"/>
                  </a:schemeClr>
                </a:solidFill>
                <a:latin typeface="Gill Sans MT" panose="020B0502020104020203" pitchFamily="34" charset="0"/>
                <a:ea typeface="Cambria" panose="02040503050406030204" pitchFamily="18" charset="0"/>
              </a:rPr>
              <a:t>a property</a:t>
            </a:r>
            <a:br>
              <a:rPr lang="en-US" sz="2400" dirty="0">
                <a:latin typeface="Gill Sans MT" panose="020B0502020104020203" pitchFamily="34" charset="0"/>
                <a:ea typeface="Cambria" panose="02040503050406030204" pitchFamily="18" charset="0"/>
              </a:rPr>
            </a:br>
            <a:r>
              <a:rPr lang="en-US" sz="2400" i="1" dirty="0">
                <a:latin typeface="Gill Sans MT" panose="020B0502020104020203" pitchFamily="34" charset="0"/>
                <a:ea typeface="Cambria" panose="02040503050406030204" pitchFamily="18" charset="0"/>
              </a:rPr>
              <a:t>because</a:t>
            </a:r>
            <a:r>
              <a:rPr lang="en-US" sz="2400" dirty="0">
                <a:latin typeface="Gill Sans MT" panose="020B0502020104020203" pitchFamily="34" charset="0"/>
                <a:ea typeface="Cambria" panose="02040503050406030204" pitchFamily="18" charset="0"/>
              </a:rPr>
              <a:t> it is a member of </a:t>
            </a:r>
            <a:r>
              <a:rPr lang="en-US" sz="2400" dirty="0">
                <a:solidFill>
                  <a:srgbClr val="C09200"/>
                </a:solidFill>
                <a:latin typeface="Gill Sans MT" panose="020B0502020104020203" pitchFamily="34" charset="0"/>
                <a:ea typeface="Cambria" panose="02040503050406030204" pitchFamily="18" charset="0"/>
              </a:rPr>
              <a:t>a particular category</a:t>
            </a:r>
            <a:r>
              <a:rPr lang="en-US" sz="2400" dirty="0">
                <a:latin typeface="Gill Sans MT" panose="020B0502020104020203" pitchFamily="34" charset="0"/>
                <a:ea typeface="Cambria" panose="02040503050406030204" pitchFamily="18" charset="0"/>
              </a:rPr>
              <a:t>.</a:t>
            </a:r>
          </a:p>
        </p:txBody>
      </p:sp>
      <p:sp>
        <p:nvSpPr>
          <p:cNvPr id="18" name="TextBox 17">
            <a:extLst>
              <a:ext uri="{FF2B5EF4-FFF2-40B4-BE49-F238E27FC236}">
                <a16:creationId xmlns:a16="http://schemas.microsoft.com/office/drawing/2014/main" id="{8FF1B0C3-1023-4D05-BCE0-B3EC05E61B6C}"/>
              </a:ext>
            </a:extLst>
          </p:cNvPr>
          <p:cNvSpPr txBox="1"/>
          <p:nvPr/>
        </p:nvSpPr>
        <p:spPr>
          <a:xfrm>
            <a:off x="336513" y="4340443"/>
            <a:ext cx="6994185" cy="1384995"/>
          </a:xfrm>
          <a:prstGeom prst="rect">
            <a:avLst/>
          </a:prstGeom>
          <a:noFill/>
        </p:spPr>
        <p:txBody>
          <a:bodyPr wrap="square" rtlCol="0">
            <a:spAutoFit/>
          </a:bodyPr>
          <a:lstStyle/>
          <a:p>
            <a:r>
              <a:rPr lang="en-US" sz="2800" dirty="0">
                <a:latin typeface="Gill Sans MT" panose="020B0502020104020203" pitchFamily="34" charset="0"/>
              </a:rPr>
              <a:t>Formal explanations are felicitous </a:t>
            </a:r>
            <a:r>
              <a:rPr lang="en-US" sz="2800" dirty="0" err="1">
                <a:latin typeface="Gill Sans MT" panose="020B0502020104020203" pitchFamily="34" charset="0"/>
              </a:rPr>
              <a:t>iff</a:t>
            </a:r>
            <a:r>
              <a:rPr lang="en-US" sz="2800" dirty="0">
                <a:latin typeface="Gill Sans MT" panose="020B0502020104020203" pitchFamily="34" charset="0"/>
              </a:rPr>
              <a:t> </a:t>
            </a:r>
            <a:br>
              <a:rPr lang="en-US" sz="2800" dirty="0">
                <a:latin typeface="Gill Sans MT" panose="020B0502020104020203" pitchFamily="34" charset="0"/>
              </a:rPr>
            </a:br>
            <a:r>
              <a:rPr lang="en-US" sz="2800" dirty="0">
                <a:solidFill>
                  <a:schemeClr val="accent1">
                    <a:lumMod val="75000"/>
                  </a:schemeClr>
                </a:solidFill>
                <a:latin typeface="Gill Sans MT" panose="020B0502020104020203" pitchFamily="34" charset="0"/>
              </a:rPr>
              <a:t>the property </a:t>
            </a:r>
            <a:r>
              <a:rPr lang="en-US" sz="2800" dirty="0">
                <a:latin typeface="Gill Sans MT" panose="020B0502020104020203" pitchFamily="34" charset="0"/>
              </a:rPr>
              <a:t>is </a:t>
            </a:r>
            <a:r>
              <a:rPr lang="en-US" sz="2800" b="1" dirty="0">
                <a:latin typeface="Gill Sans MT" panose="020B0502020104020203" pitchFamily="34" charset="0"/>
              </a:rPr>
              <a:t>an aspect, a central part of what it means to be a </a:t>
            </a:r>
            <a:r>
              <a:rPr lang="en-US" sz="2800" b="1" dirty="0">
                <a:solidFill>
                  <a:srgbClr val="C09200"/>
                </a:solidFill>
                <a:latin typeface="Gill Sans MT" panose="020B0502020104020203" pitchFamily="34" charset="0"/>
              </a:rPr>
              <a:t>category</a:t>
            </a:r>
            <a:r>
              <a:rPr lang="en-US" sz="2800" b="1" dirty="0">
                <a:solidFill>
                  <a:schemeClr val="accent1">
                    <a:lumMod val="75000"/>
                  </a:schemeClr>
                </a:solidFill>
                <a:latin typeface="Gill Sans MT" panose="020B0502020104020203" pitchFamily="34" charset="0"/>
              </a:rPr>
              <a:t> </a:t>
            </a:r>
            <a:r>
              <a:rPr lang="en-US" sz="2800" b="1" dirty="0">
                <a:latin typeface="Gill Sans MT" panose="020B0502020104020203" pitchFamily="34" charset="0"/>
              </a:rPr>
              <a:t>member.</a:t>
            </a:r>
            <a:endParaRPr lang="en-US" sz="2800" dirty="0">
              <a:latin typeface="Gill Sans MT" panose="020B0502020104020203" pitchFamily="34" charset="0"/>
            </a:endParaRPr>
          </a:p>
        </p:txBody>
      </p:sp>
      <p:sp>
        <p:nvSpPr>
          <p:cNvPr id="23" name="Content Placeholder 2">
            <a:extLst>
              <a:ext uri="{FF2B5EF4-FFF2-40B4-BE49-F238E27FC236}">
                <a16:creationId xmlns:a16="http://schemas.microsoft.com/office/drawing/2014/main" id="{FA384F41-5A5C-4675-B261-F15CCA9576F7}"/>
              </a:ext>
            </a:extLst>
          </p:cNvPr>
          <p:cNvSpPr txBox="1">
            <a:spLocks/>
          </p:cNvSpPr>
          <p:nvPr/>
        </p:nvSpPr>
        <p:spPr>
          <a:xfrm>
            <a:off x="6096001" y="6502399"/>
            <a:ext cx="6096000" cy="3556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Prasada</a:t>
            </a:r>
            <a:r>
              <a:rPr lang="en-US" sz="1800" dirty="0">
                <a:latin typeface="Gill Sans MT" panose="020B0502020104020203" pitchFamily="34" charset="0"/>
              </a:rPr>
              <a:t> &amp; Dillingham 2006, Exp 2a; </a:t>
            </a:r>
            <a:r>
              <a:rPr lang="en-US" sz="1800" dirty="0" err="1">
                <a:latin typeface="Gill Sans MT" panose="020B0502020104020203" pitchFamily="34" charset="0"/>
              </a:rPr>
              <a:t>Prasada</a:t>
            </a:r>
            <a:r>
              <a:rPr lang="en-US" sz="1800" dirty="0">
                <a:latin typeface="Gill Sans MT" panose="020B0502020104020203" pitchFamily="34" charset="0"/>
              </a:rPr>
              <a:t> &amp; Dillingham 2009</a:t>
            </a:r>
          </a:p>
        </p:txBody>
      </p:sp>
      <p:sp>
        <p:nvSpPr>
          <p:cNvPr id="3" name="Rectangle 2">
            <a:extLst>
              <a:ext uri="{FF2B5EF4-FFF2-40B4-BE49-F238E27FC236}">
                <a16:creationId xmlns:a16="http://schemas.microsoft.com/office/drawing/2014/main" id="{1A97DDE5-4B2C-4839-8560-731C1FFED900}"/>
              </a:ext>
            </a:extLst>
          </p:cNvPr>
          <p:cNvSpPr/>
          <p:nvPr/>
        </p:nvSpPr>
        <p:spPr>
          <a:xfrm>
            <a:off x="369786" y="5802278"/>
            <a:ext cx="6096000" cy="830997"/>
          </a:xfrm>
          <a:prstGeom prst="rect">
            <a:avLst/>
          </a:prstGeom>
        </p:spPr>
        <p:txBody>
          <a:bodyPr>
            <a:spAutoFit/>
          </a:bodyPr>
          <a:lstStyle/>
          <a:p>
            <a:pPr marL="231775" lvl="0" indent="-231775"/>
            <a:r>
              <a:rPr lang="en-US" sz="2400" dirty="0">
                <a:solidFill>
                  <a:prstClr val="black"/>
                </a:solidFill>
                <a:latin typeface="Cambria" panose="02040503050406030204" pitchFamily="18" charset="0"/>
                <a:ea typeface="Cambria" panose="02040503050406030204" pitchFamily="18" charset="0"/>
              </a:rPr>
              <a:t># “This barn </a:t>
            </a:r>
            <a:r>
              <a:rPr lang="en-US" sz="2400" dirty="0">
                <a:solidFill>
                  <a:srgbClr val="50B4C8"/>
                </a:solidFill>
                <a:latin typeface="Cambria" panose="02040503050406030204" pitchFamily="18" charset="0"/>
                <a:ea typeface="Cambria" panose="02040503050406030204" pitchFamily="18" charset="0"/>
              </a:rPr>
              <a:t>is red</a:t>
            </a:r>
            <a:br>
              <a:rPr lang="en-US" sz="2400" dirty="0">
                <a:solidFill>
                  <a:prstClr val="black"/>
                </a:solidFill>
                <a:latin typeface="Cambria" panose="02040503050406030204" pitchFamily="18" charset="0"/>
                <a:ea typeface="Cambria" panose="02040503050406030204" pitchFamily="18" charset="0"/>
              </a:rPr>
            </a:br>
            <a:r>
              <a:rPr lang="en-US" sz="2400" i="1" dirty="0">
                <a:solidFill>
                  <a:prstClr val="black"/>
                </a:solidFill>
                <a:latin typeface="Cambria" panose="02040503050406030204" pitchFamily="18" charset="0"/>
                <a:ea typeface="Cambria" panose="02040503050406030204" pitchFamily="18" charset="0"/>
              </a:rPr>
              <a:t>because</a:t>
            </a:r>
            <a:r>
              <a:rPr lang="en-US" sz="2400" dirty="0">
                <a:solidFill>
                  <a:prstClr val="black"/>
                </a:solidFill>
                <a:latin typeface="Cambria" panose="02040503050406030204" pitchFamily="18" charset="0"/>
                <a:ea typeface="Cambria" panose="02040503050406030204" pitchFamily="18" charset="0"/>
              </a:rPr>
              <a:t> it is </a:t>
            </a:r>
            <a:r>
              <a:rPr lang="en-US" sz="2400" dirty="0">
                <a:solidFill>
                  <a:srgbClr val="C09200"/>
                </a:solidFill>
                <a:latin typeface="Cambria" panose="02040503050406030204" pitchFamily="18" charset="0"/>
                <a:ea typeface="Cambria" panose="02040503050406030204" pitchFamily="18" charset="0"/>
              </a:rPr>
              <a:t>a barn</a:t>
            </a:r>
            <a:r>
              <a:rPr lang="en-US" sz="2400" dirty="0">
                <a:solidFill>
                  <a:prstClr val="black"/>
                </a:solidFill>
                <a:latin typeface="Cambria" panose="02040503050406030204" pitchFamily="18" charset="0"/>
                <a:ea typeface="Cambria" panose="02040503050406030204" pitchFamily="18" charset="0"/>
              </a:rPr>
              <a:t>.”</a:t>
            </a:r>
          </a:p>
        </p:txBody>
      </p:sp>
      <p:sp>
        <p:nvSpPr>
          <p:cNvPr id="24" name="TextBox 23">
            <a:extLst>
              <a:ext uri="{FF2B5EF4-FFF2-40B4-BE49-F238E27FC236}">
                <a16:creationId xmlns:a16="http://schemas.microsoft.com/office/drawing/2014/main" id="{3220A29D-979D-43D4-9180-263E881718EB}"/>
              </a:ext>
            </a:extLst>
          </p:cNvPr>
          <p:cNvSpPr txBox="1"/>
          <p:nvPr/>
        </p:nvSpPr>
        <p:spPr>
          <a:xfrm>
            <a:off x="336512" y="3040078"/>
            <a:ext cx="6994185" cy="954107"/>
          </a:xfrm>
          <a:prstGeom prst="rect">
            <a:avLst/>
          </a:prstGeom>
          <a:noFill/>
        </p:spPr>
        <p:txBody>
          <a:bodyPr wrap="square" rtlCol="0">
            <a:spAutoFit/>
          </a:bodyPr>
          <a:lstStyle/>
          <a:p>
            <a:r>
              <a:rPr lang="en-US" sz="2800" dirty="0">
                <a:latin typeface="Gill Sans MT" panose="020B0502020104020203" pitchFamily="34" charset="0"/>
              </a:rPr>
              <a:t>Formal explanations directly link an individual and </a:t>
            </a:r>
            <a:r>
              <a:rPr lang="en-US" sz="2800" dirty="0">
                <a:solidFill>
                  <a:schemeClr val="accent1">
                    <a:lumMod val="75000"/>
                  </a:schemeClr>
                </a:solidFill>
                <a:latin typeface="Gill Sans MT" panose="020B0502020104020203" pitchFamily="34" charset="0"/>
              </a:rPr>
              <a:t>a property </a:t>
            </a:r>
            <a:r>
              <a:rPr lang="en-US" sz="2800" dirty="0">
                <a:latin typeface="Gill Sans MT" panose="020B0502020104020203" pitchFamily="34" charset="0"/>
              </a:rPr>
              <a:t>to </a:t>
            </a:r>
            <a:r>
              <a:rPr lang="en-US" sz="2800" dirty="0">
                <a:solidFill>
                  <a:srgbClr val="C09200"/>
                </a:solidFill>
                <a:latin typeface="Gill Sans MT" panose="020B0502020104020203" pitchFamily="34" charset="0"/>
              </a:rPr>
              <a:t>an entire category</a:t>
            </a:r>
            <a:r>
              <a:rPr lang="en-US" sz="2800" dirty="0">
                <a:latin typeface="Gill Sans MT" panose="020B0502020104020203" pitchFamily="34" charset="0"/>
              </a:rPr>
              <a:t>.</a:t>
            </a:r>
          </a:p>
        </p:txBody>
      </p:sp>
    </p:spTree>
    <p:extLst>
      <p:ext uri="{BB962C8B-B14F-4D97-AF65-F5344CB8AC3E}">
        <p14:creationId xmlns:p14="http://schemas.microsoft.com/office/powerpoint/2010/main" val="1654912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3108543" cy="830997"/>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because Fido is a dog.”</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Gelman, </a:t>
            </a:r>
            <a:r>
              <a:rPr lang="en-US" sz="1800" dirty="0" err="1">
                <a:latin typeface="Gill Sans MT" panose="020B0502020104020203" pitchFamily="34" charset="0"/>
              </a:rPr>
              <a:t>Cimpian</a:t>
            </a:r>
            <a:r>
              <a:rPr lang="en-US" sz="1800" dirty="0">
                <a:latin typeface="Gill Sans MT" panose="020B0502020104020203" pitchFamily="34" charset="0"/>
              </a:rPr>
              <a:t>, &amp; Roberts, 2018</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756204" cy="1200329"/>
          </a:xfrm>
          <a:prstGeom prst="rect">
            <a:avLst/>
          </a:prstGeom>
          <a:noFill/>
        </p:spPr>
        <p:txBody>
          <a:bodyPr wrap="none" rtlCol="0">
            <a:spAutoFit/>
          </a:bodyPr>
          <a:lstStyle/>
          <a:p>
            <a:r>
              <a:rPr lang="en-US" sz="2400" dirty="0">
                <a:latin typeface="Gill Sans MT" panose="020B0502020104020203" pitchFamily="34" charset="0"/>
              </a:rPr>
              <a:t>the property is an</a:t>
            </a:r>
            <a:br>
              <a:rPr lang="en-US" sz="2400" dirty="0">
                <a:latin typeface="Gill Sans MT" panose="020B0502020104020203" pitchFamily="34" charset="0"/>
              </a:rPr>
            </a:br>
            <a:r>
              <a:rPr lang="en-US" sz="2400" b="1" dirty="0">
                <a:latin typeface="Gill Sans MT" panose="020B0502020104020203" pitchFamily="34" charset="0"/>
              </a:rPr>
              <a:t>inherent property</a:t>
            </a:r>
            <a:br>
              <a:rPr lang="en-US" sz="2400" dirty="0">
                <a:latin typeface="Gill Sans MT" panose="020B0502020104020203" pitchFamily="34" charset="0"/>
              </a:rPr>
            </a:br>
            <a:r>
              <a:rPr lang="en-US" sz="2400" dirty="0">
                <a:latin typeface="Gill Sans MT" panose="020B0502020104020203" pitchFamily="34" charset="0"/>
              </a:rPr>
              <a:t>of that category</a:t>
            </a:r>
          </a:p>
        </p:txBody>
      </p:sp>
      <p:sp>
        <p:nvSpPr>
          <p:cNvPr id="17" name="Title 3">
            <a:extLst>
              <a:ext uri="{FF2B5EF4-FFF2-40B4-BE49-F238E27FC236}">
                <a16:creationId xmlns:a16="http://schemas.microsoft.com/office/drawing/2014/main" id="{E025DA9D-6517-41C1-82AC-0D4401F378E4}"/>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9" name="Title 3">
            <a:extLst>
              <a:ext uri="{FF2B5EF4-FFF2-40B4-BE49-F238E27FC236}">
                <a16:creationId xmlns:a16="http://schemas.microsoft.com/office/drawing/2014/main" id="{E552BECA-9F5F-4CD8-92CE-41B2E476859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1422207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9985413" y="400215"/>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771120" y="453801"/>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3179164" y="5431230"/>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1876313" y="843222"/>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670" t="5907" r="71518" b="52197"/>
          <a:stretch/>
        </p:blipFill>
        <p:spPr bwMode="auto">
          <a:xfrm>
            <a:off x="8585199" y="1691866"/>
            <a:ext cx="584795" cy="19847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9294974" y="4543620"/>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505466" y="4555799"/>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1008832" y="27434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3834113" y="5454377"/>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8736776" y="5337652"/>
            <a:ext cx="504406" cy="1299634"/>
          </a:xfrm>
          <a:prstGeom prst="rect">
            <a:avLst/>
          </a:prstGeom>
        </p:spPr>
      </p:pic>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5927120" y="1167275"/>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26015" y="3131830"/>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0230" y="2211701"/>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48" t="8878" r="31086" b="8361"/>
          <a:stretch/>
        </p:blipFill>
        <p:spPr bwMode="auto">
          <a:xfrm>
            <a:off x="4469280" y="4149807"/>
            <a:ext cx="1046380" cy="13531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601" r="18595"/>
          <a:stretch/>
        </p:blipFill>
        <p:spPr bwMode="auto">
          <a:xfrm>
            <a:off x="467388" y="5183894"/>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73144" y="3326721"/>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4" t="11325" r="10552"/>
          <a:stretch/>
        </p:blipFill>
        <p:spPr bwMode="auto">
          <a:xfrm>
            <a:off x="2735752" y="3345539"/>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01031" y="5196028"/>
            <a:ext cx="1989378" cy="132791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982" b="8659"/>
          <a:stretch/>
        </p:blipFill>
        <p:spPr bwMode="auto">
          <a:xfrm>
            <a:off x="7541802" y="1444641"/>
            <a:ext cx="615214" cy="18473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11473" r="3644" b="50000"/>
          <a:stretch/>
        </p:blipFill>
        <p:spPr bwMode="auto">
          <a:xfrm>
            <a:off x="7946794" y="3428999"/>
            <a:ext cx="660631" cy="182516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414" b="8659"/>
          <a:stretch/>
        </p:blipFill>
        <p:spPr bwMode="auto">
          <a:xfrm>
            <a:off x="6810949" y="1253600"/>
            <a:ext cx="511510" cy="184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2873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578" y="-214357"/>
            <a:ext cx="10772775" cy="1658198"/>
          </a:xfrm>
        </p:spPr>
        <p:txBody>
          <a:bodyPr>
            <a:normAutofit/>
          </a:bodyPr>
          <a:lstStyle/>
          <a:p>
            <a:r>
              <a:rPr lang="en-US" sz="4400" dirty="0"/>
              <a:t>Formal explanations as a cue for essentialism</a:t>
            </a:r>
          </a:p>
        </p:txBody>
      </p:sp>
      <p:sp>
        <p:nvSpPr>
          <p:cNvPr id="10" name="Content Placeholder 2"/>
          <p:cNvSpPr txBox="1">
            <a:spLocks/>
          </p:cNvSpPr>
          <p:nvPr/>
        </p:nvSpPr>
        <p:spPr>
          <a:xfrm>
            <a:off x="2403280" y="646406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8" name="Content Placeholder 2">
            <a:extLst>
              <a:ext uri="{FF2B5EF4-FFF2-40B4-BE49-F238E27FC236}">
                <a16:creationId xmlns:a16="http://schemas.microsoft.com/office/drawing/2014/main" id="{B2F20CEA-D297-4AC4-94E4-719B9533EC16}"/>
              </a:ext>
            </a:extLst>
          </p:cNvPr>
          <p:cNvSpPr>
            <a:spLocks noGrp="1"/>
          </p:cNvSpPr>
          <p:nvPr>
            <p:ph idx="1"/>
          </p:nvPr>
        </p:nvSpPr>
        <p:spPr>
          <a:xfrm>
            <a:off x="6463378" y="3991005"/>
            <a:ext cx="5532310" cy="1402079"/>
          </a:xfrm>
          <a:solidFill>
            <a:schemeClr val="bg1">
              <a:lumMod val="85000"/>
              <a:alpha val="43000"/>
            </a:schemeClr>
          </a:solidFill>
          <a:ln>
            <a:solidFill>
              <a:schemeClr val="tx1"/>
            </a:solidFill>
          </a:ln>
        </p:spPr>
        <p:txBody>
          <a:bodyPr>
            <a:normAutofit fontScale="92500"/>
          </a:bodyPr>
          <a:lstStyle/>
          <a:p>
            <a:pPr lvl="0"/>
            <a:r>
              <a:rPr lang="en-US" sz="3000" b="1" dirty="0"/>
              <a:t>Formal explanation</a:t>
            </a:r>
          </a:p>
          <a:p>
            <a:pPr lvl="0"/>
            <a:r>
              <a:rPr lang="en-US" sz="3000" dirty="0">
                <a:latin typeface="Cambria" panose="02040503050406030204" pitchFamily="18" charset="0"/>
                <a:ea typeface="Cambria" panose="02040503050406030204" pitchFamily="18" charset="0"/>
              </a:rPr>
              <a:t>Margaret likes to eat gooseberries because she is a girl.</a:t>
            </a:r>
          </a:p>
        </p:txBody>
      </p:sp>
      <p:sp>
        <p:nvSpPr>
          <p:cNvPr id="11" name="Content Placeholder 2">
            <a:extLst>
              <a:ext uri="{FF2B5EF4-FFF2-40B4-BE49-F238E27FC236}">
                <a16:creationId xmlns:a16="http://schemas.microsoft.com/office/drawing/2014/main" id="{F3FAC8A8-1F1E-4EF5-B0C2-CAE14B63FEAC}"/>
              </a:ext>
            </a:extLst>
          </p:cNvPr>
          <p:cNvSpPr txBox="1">
            <a:spLocks/>
          </p:cNvSpPr>
          <p:nvPr/>
        </p:nvSpPr>
        <p:spPr>
          <a:xfrm>
            <a:off x="6463378" y="2455027"/>
            <a:ext cx="5532310"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Control explanation</a:t>
            </a:r>
          </a:p>
          <a:p>
            <a:r>
              <a:rPr lang="en-US" sz="2800" dirty="0">
                <a:latin typeface="Cambria" panose="02040503050406030204" pitchFamily="18" charset="0"/>
                <a:ea typeface="Cambria" panose="02040503050406030204" pitchFamily="18" charset="0"/>
              </a:rPr>
              <a:t>Margaret is a girl.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She likes to eat gooseberries.</a:t>
            </a:r>
          </a:p>
        </p:txBody>
      </p:sp>
      <p:sp>
        <p:nvSpPr>
          <p:cNvPr id="12" name="Content Placeholder 2">
            <a:extLst>
              <a:ext uri="{FF2B5EF4-FFF2-40B4-BE49-F238E27FC236}">
                <a16:creationId xmlns:a16="http://schemas.microsoft.com/office/drawing/2014/main" id="{9D45CF6F-0673-4095-A122-6AF318E86671}"/>
              </a:ext>
            </a:extLst>
          </p:cNvPr>
          <p:cNvSpPr txBox="1">
            <a:spLocks/>
          </p:cNvSpPr>
          <p:nvPr/>
        </p:nvSpPr>
        <p:spPr>
          <a:xfrm>
            <a:off x="545178" y="3991005"/>
            <a:ext cx="5284121" cy="1402079"/>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Formal explanation</a:t>
            </a:r>
          </a:p>
          <a:p>
            <a:r>
              <a:rPr lang="en-US" sz="2800" dirty="0">
                <a:latin typeface="Cambria" panose="02040503050406030204" pitchFamily="18" charset="0"/>
                <a:ea typeface="Cambria" panose="02040503050406030204" pitchFamily="18" charset="0"/>
              </a:rPr>
              <a:t>It flaps its ears to cool off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because it is an elephant.</a:t>
            </a:r>
          </a:p>
        </p:txBody>
      </p:sp>
      <p:sp>
        <p:nvSpPr>
          <p:cNvPr id="13" name="Content Placeholder 2">
            <a:extLst>
              <a:ext uri="{FF2B5EF4-FFF2-40B4-BE49-F238E27FC236}">
                <a16:creationId xmlns:a16="http://schemas.microsoft.com/office/drawing/2014/main" id="{D4987B7A-2B96-4BC8-94F4-E61E08C7D281}"/>
              </a:ext>
            </a:extLst>
          </p:cNvPr>
          <p:cNvSpPr txBox="1">
            <a:spLocks/>
          </p:cNvSpPr>
          <p:nvPr/>
        </p:nvSpPr>
        <p:spPr>
          <a:xfrm>
            <a:off x="545177" y="2455027"/>
            <a:ext cx="5284121" cy="140637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2800" b="1" dirty="0">
                <a:latin typeface="Gill Sans MT" panose="020B0502020104020203" pitchFamily="34" charset="0"/>
              </a:rPr>
              <a:t>Control explanation</a:t>
            </a:r>
          </a:p>
          <a:p>
            <a:r>
              <a:rPr lang="en-US" sz="2800" dirty="0">
                <a:latin typeface="Cambria" panose="02040503050406030204" pitchFamily="18" charset="0"/>
                <a:ea typeface="Cambria" panose="02040503050406030204" pitchFamily="18" charset="0"/>
              </a:rPr>
              <a:t>It’s an elephant. </a:t>
            </a:r>
            <a:br>
              <a:rPr lang="en-US" sz="2800" dirty="0">
                <a:latin typeface="Cambria" panose="02040503050406030204" pitchFamily="18" charset="0"/>
                <a:ea typeface="Cambria" panose="02040503050406030204" pitchFamily="18" charset="0"/>
              </a:rPr>
            </a:br>
            <a:r>
              <a:rPr lang="en-US" sz="2800" dirty="0">
                <a:latin typeface="Cambria" panose="02040503050406030204" pitchFamily="18" charset="0"/>
                <a:ea typeface="Cambria" panose="02040503050406030204" pitchFamily="18" charset="0"/>
              </a:rPr>
              <a:t>It flaps its ears to cool off.</a:t>
            </a:r>
          </a:p>
        </p:txBody>
      </p:sp>
      <p:sp>
        <p:nvSpPr>
          <p:cNvPr id="7" name="TextBox 6">
            <a:extLst>
              <a:ext uri="{FF2B5EF4-FFF2-40B4-BE49-F238E27FC236}">
                <a16:creationId xmlns:a16="http://schemas.microsoft.com/office/drawing/2014/main" id="{D7346408-0DD3-47D6-AB04-4B6B7058C9EA}"/>
              </a:ext>
            </a:extLst>
          </p:cNvPr>
          <p:cNvSpPr txBox="1"/>
          <p:nvPr/>
        </p:nvSpPr>
        <p:spPr>
          <a:xfrm>
            <a:off x="2396306" y="921197"/>
            <a:ext cx="1321196" cy="523220"/>
          </a:xfrm>
          <a:prstGeom prst="rect">
            <a:avLst/>
          </a:prstGeom>
          <a:noFill/>
        </p:spPr>
        <p:txBody>
          <a:bodyPr wrap="none" rtlCol="0">
            <a:spAutoFit/>
          </a:bodyPr>
          <a:lstStyle/>
          <a:p>
            <a:r>
              <a:rPr lang="en-US" sz="2800" dirty="0">
                <a:latin typeface="Gill Sans MT" panose="020B0502020104020203" pitchFamily="34" charset="0"/>
              </a:rPr>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474500" y="960576"/>
            <a:ext cx="1298753" cy="523220"/>
          </a:xfrm>
          <a:prstGeom prst="rect">
            <a:avLst/>
          </a:prstGeom>
          <a:noFill/>
        </p:spPr>
        <p:txBody>
          <a:bodyPr wrap="none" rtlCol="0">
            <a:spAutoFit/>
          </a:bodyPr>
          <a:lstStyle/>
          <a:p>
            <a:r>
              <a:rPr lang="en-US" sz="2800" dirty="0">
                <a:latin typeface="Gill Sans MT" panose="020B0502020104020203" pitchFamily="34" charset="0"/>
              </a:rPr>
              <a:t>Gender</a:t>
            </a:r>
          </a:p>
        </p:txBody>
      </p:sp>
      <p:sp>
        <p:nvSpPr>
          <p:cNvPr id="15" name="TextBox 14">
            <a:extLst>
              <a:ext uri="{FF2B5EF4-FFF2-40B4-BE49-F238E27FC236}">
                <a16:creationId xmlns:a16="http://schemas.microsoft.com/office/drawing/2014/main" id="{3F93DCED-52F8-4D4C-A3E3-E967B2305CC3}"/>
              </a:ext>
            </a:extLst>
          </p:cNvPr>
          <p:cNvSpPr txBox="1"/>
          <p:nvPr/>
        </p:nvSpPr>
        <p:spPr>
          <a:xfrm>
            <a:off x="5549215" y="1124798"/>
            <a:ext cx="1093569" cy="461665"/>
          </a:xfrm>
          <a:prstGeom prst="rect">
            <a:avLst/>
          </a:prstGeom>
          <a:noFill/>
        </p:spPr>
        <p:txBody>
          <a:bodyPr wrap="none" rtlCol="0">
            <a:spAutoFit/>
          </a:bodyPr>
          <a:lstStyle/>
          <a:p>
            <a:pPr algn="ctr"/>
            <a:r>
              <a:rPr lang="en-US" sz="2400" dirty="0">
                <a:latin typeface="Gill Sans MT" panose="020B0502020104020203" pitchFamily="34" charset="0"/>
              </a:rPr>
              <a:t>4 trials:</a:t>
            </a:r>
          </a:p>
        </p:txBody>
      </p:sp>
      <p:sp>
        <p:nvSpPr>
          <p:cNvPr id="16" name="TextBox 15">
            <a:extLst>
              <a:ext uri="{FF2B5EF4-FFF2-40B4-BE49-F238E27FC236}">
                <a16:creationId xmlns:a16="http://schemas.microsoft.com/office/drawing/2014/main" id="{F35BCB8D-5CCA-4B0F-BA0F-B3CB8F7AC384}"/>
              </a:ext>
            </a:extLst>
          </p:cNvPr>
          <p:cNvSpPr txBox="1"/>
          <p:nvPr/>
        </p:nvSpPr>
        <p:spPr>
          <a:xfrm>
            <a:off x="4191561" y="1509780"/>
            <a:ext cx="3964611" cy="830997"/>
          </a:xfrm>
          <a:prstGeom prst="rect">
            <a:avLst/>
          </a:prstGeom>
          <a:noFill/>
        </p:spPr>
        <p:txBody>
          <a:bodyPr wrap="none" rtlCol="0">
            <a:spAutoFit/>
          </a:bodyPr>
          <a:lstStyle/>
          <a:p>
            <a:pPr algn="ctr"/>
            <a:r>
              <a:rPr lang="en-US" sz="2400" dirty="0">
                <a:latin typeface="Gill Sans MT" panose="020B0502020104020203" pitchFamily="34" charset="0"/>
              </a:rPr>
              <a:t>2 novel behaviors</a:t>
            </a:r>
            <a:br>
              <a:rPr lang="en-US" sz="2400" dirty="0">
                <a:latin typeface="Gill Sans MT" panose="020B0502020104020203" pitchFamily="34" charset="0"/>
              </a:rPr>
            </a:br>
            <a:r>
              <a:rPr lang="en-US" sz="2400" dirty="0">
                <a:latin typeface="Gill Sans MT" panose="020B0502020104020203" pitchFamily="34" charset="0"/>
              </a:rPr>
              <a:t>2 novel behavioral preferences</a:t>
            </a:r>
          </a:p>
        </p:txBody>
      </p:sp>
      <p:sp>
        <p:nvSpPr>
          <p:cNvPr id="17" name="TextBox 16">
            <a:extLst>
              <a:ext uri="{FF2B5EF4-FFF2-40B4-BE49-F238E27FC236}">
                <a16:creationId xmlns:a16="http://schemas.microsoft.com/office/drawing/2014/main" id="{219367A5-EA36-4024-BB46-D2EABA5F9979}"/>
              </a:ext>
            </a:extLst>
          </p:cNvPr>
          <p:cNvSpPr txBox="1"/>
          <p:nvPr/>
        </p:nvSpPr>
        <p:spPr>
          <a:xfrm>
            <a:off x="4619218" y="5521381"/>
            <a:ext cx="2953564" cy="1200329"/>
          </a:xfrm>
          <a:prstGeom prst="rect">
            <a:avLst/>
          </a:prstGeom>
          <a:noFill/>
        </p:spPr>
        <p:txBody>
          <a:bodyPr wrap="none" rtlCol="0">
            <a:spAutoFit/>
          </a:bodyPr>
          <a:lstStyle/>
          <a:p>
            <a:pPr algn="ctr"/>
            <a:r>
              <a:rPr lang="en-US" sz="2400" dirty="0">
                <a:latin typeface="Gill Sans MT" panose="020B0502020104020203" pitchFamily="34" charset="0"/>
              </a:rPr>
              <a:t>5 canonical</a:t>
            </a:r>
            <a:br>
              <a:rPr lang="en-US" sz="2400" dirty="0">
                <a:latin typeface="Gill Sans MT" panose="020B0502020104020203" pitchFamily="34" charset="0"/>
              </a:rPr>
            </a:br>
            <a:r>
              <a:rPr lang="en-US" sz="2400" dirty="0">
                <a:latin typeface="Gill Sans MT" panose="020B0502020104020203" pitchFamily="34" charset="0"/>
              </a:rPr>
              <a:t>essentialism measures</a:t>
            </a:r>
            <a:br>
              <a:rPr lang="en-US" sz="2400" dirty="0">
                <a:latin typeface="Gill Sans MT" panose="020B0502020104020203" pitchFamily="34" charset="0"/>
              </a:rPr>
            </a:br>
            <a:r>
              <a:rPr lang="en-US" sz="2400" dirty="0">
                <a:latin typeface="Gill Sans MT" panose="020B0502020104020203" pitchFamily="34" charset="0"/>
              </a:rPr>
              <a:t>after each trial</a:t>
            </a:r>
          </a:p>
        </p:txBody>
      </p:sp>
      <p:pic>
        <p:nvPicPr>
          <p:cNvPr id="18" name="Picture 17">
            <a:extLst>
              <a:ext uri="{FF2B5EF4-FFF2-40B4-BE49-F238E27FC236}">
                <a16:creationId xmlns:a16="http://schemas.microsoft.com/office/drawing/2014/main" id="{AB76EE60-681B-4B8B-ABD0-587E75E55DE3}"/>
              </a:ext>
            </a:extLst>
          </p:cNvPr>
          <p:cNvPicPr/>
          <p:nvPr/>
        </p:nvPicPr>
        <p:blipFill>
          <a:blip r:embed="rId3">
            <a:extLst>
              <a:ext uri="{BEBA8EAE-BF5A-486C-A8C5-ECC9F3942E4B}">
                <a14:imgProps xmlns:a14="http://schemas.microsoft.com/office/drawing/2010/main">
                  <a14:imgLayer r:embed="rId4">
                    <a14:imgEffect>
                      <a14:backgroundRemoval t="676" b="100000" l="4902" r="100000">
                        <a14:foregroundMark x1="27696" y1="94764" x2="27696" y2="94764"/>
                        <a14:foregroundMark x1="48039" y1="60135" x2="48039" y2="60135"/>
                        <a14:foregroundMark x1="58578" y1="69088" x2="58578" y2="69088"/>
                        <a14:foregroundMark x1="58578" y1="52027" x2="58578" y2="52027"/>
                        <a14:foregroundMark x1="40931" y1="67399" x2="40931" y2="67399"/>
                      </a14:backgroundRemoval>
                    </a14:imgEffect>
                  </a14:imgLayer>
                </a14:imgProps>
              </a:ext>
            </a:extLst>
          </a:blip>
          <a:stretch>
            <a:fillRect/>
          </a:stretch>
        </p:blipFill>
        <p:spPr>
          <a:xfrm>
            <a:off x="10779543" y="1516667"/>
            <a:ext cx="597980" cy="867378"/>
          </a:xfrm>
          <a:prstGeom prst="rect">
            <a:avLst/>
          </a:prstGeom>
        </p:spPr>
      </p:pic>
      <p:pic>
        <p:nvPicPr>
          <p:cNvPr id="20" name="Picture 19">
            <a:extLst>
              <a:ext uri="{FF2B5EF4-FFF2-40B4-BE49-F238E27FC236}">
                <a16:creationId xmlns:a16="http://schemas.microsoft.com/office/drawing/2014/main" id="{CBF216F9-A85A-4ECE-9464-44D9CB75284E}"/>
              </a:ext>
            </a:extLst>
          </p:cNvPr>
          <p:cNvPicPr/>
          <p:nvPr/>
        </p:nvPicPr>
        <p:blipFill>
          <a:blip r:embed="rId5"/>
          <a:stretch>
            <a:fillRect/>
          </a:stretch>
        </p:blipFill>
        <p:spPr>
          <a:xfrm>
            <a:off x="9860676" y="1516667"/>
            <a:ext cx="730637" cy="867377"/>
          </a:xfrm>
          <a:prstGeom prst="rect">
            <a:avLst/>
          </a:prstGeom>
        </p:spPr>
      </p:pic>
      <p:pic>
        <p:nvPicPr>
          <p:cNvPr id="21" name="Picture 20">
            <a:extLst>
              <a:ext uri="{FF2B5EF4-FFF2-40B4-BE49-F238E27FC236}">
                <a16:creationId xmlns:a16="http://schemas.microsoft.com/office/drawing/2014/main" id="{D3B721EE-2909-4062-BC1A-427B542D9766}"/>
              </a:ext>
            </a:extLst>
          </p:cNvPr>
          <p:cNvPicPr/>
          <p:nvPr/>
        </p:nvPicPr>
        <p:blipFill>
          <a:blip r:embed="rId6"/>
          <a:stretch>
            <a:fillRect/>
          </a:stretch>
        </p:blipFill>
        <p:spPr>
          <a:xfrm>
            <a:off x="9096158" y="1523433"/>
            <a:ext cx="681656" cy="867377"/>
          </a:xfrm>
          <a:prstGeom prst="rect">
            <a:avLst/>
          </a:prstGeom>
        </p:spPr>
      </p:pic>
      <p:pic>
        <p:nvPicPr>
          <p:cNvPr id="22" name="Picture 21">
            <a:extLst>
              <a:ext uri="{FF2B5EF4-FFF2-40B4-BE49-F238E27FC236}">
                <a16:creationId xmlns:a16="http://schemas.microsoft.com/office/drawing/2014/main" id="{A488A4FA-2EFE-43D3-B442-33329313E84B}"/>
              </a:ext>
            </a:extLst>
          </p:cNvPr>
          <p:cNvPicPr/>
          <p:nvPr/>
        </p:nvPicPr>
        <p:blipFill>
          <a:blip r:embed="rId7"/>
          <a:stretch>
            <a:fillRect/>
          </a:stretch>
        </p:blipFill>
        <p:spPr>
          <a:xfrm>
            <a:off x="8220498" y="1557650"/>
            <a:ext cx="713290" cy="867377"/>
          </a:xfrm>
          <a:prstGeom prst="rect">
            <a:avLst/>
          </a:prstGeom>
        </p:spPr>
      </p:pic>
      <p:pic>
        <p:nvPicPr>
          <p:cNvPr id="27650" name="Picture 2" descr="Image result for giraffe cartoon black and white">
            <a:extLst>
              <a:ext uri="{FF2B5EF4-FFF2-40B4-BE49-F238E27FC236}">
                <a16:creationId xmlns:a16="http://schemas.microsoft.com/office/drawing/2014/main" id="{A197ED10-06D1-4C22-8BCB-952BB19573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3210" y="1174699"/>
            <a:ext cx="560132"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Image result for owl cartoon black and white">
            <a:extLst>
              <a:ext uri="{FF2B5EF4-FFF2-40B4-BE49-F238E27FC236}">
                <a16:creationId xmlns:a16="http://schemas.microsoft.com/office/drawing/2014/main" id="{4C057BA3-8AA2-4EBD-BEF1-01DFE993E8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32143" y="1538343"/>
            <a:ext cx="623218" cy="737536"/>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Image result for elephant cartoon black and white">
            <a:extLst>
              <a:ext uri="{FF2B5EF4-FFF2-40B4-BE49-F238E27FC236}">
                <a16:creationId xmlns:a16="http://schemas.microsoft.com/office/drawing/2014/main" id="{5245A0A6-C64E-4F3B-BA95-E057685B41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05996" y="1383733"/>
            <a:ext cx="1208731" cy="1030128"/>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descr="Image result for turtle cartoon black and white">
            <a:extLst>
              <a:ext uri="{FF2B5EF4-FFF2-40B4-BE49-F238E27FC236}">
                <a16:creationId xmlns:a16="http://schemas.microsoft.com/office/drawing/2014/main" id="{B88B64E9-7CE0-4950-B8C7-74313AD4B5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4283" y="1601400"/>
            <a:ext cx="752877" cy="752877"/>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0D4522D5-5ADB-4B21-BF9E-66BA90445EE6}"/>
              </a:ext>
            </a:extLst>
          </p:cNvPr>
          <p:cNvSpPr txBox="1">
            <a:spLocks/>
          </p:cNvSpPr>
          <p:nvPr/>
        </p:nvSpPr>
        <p:spPr>
          <a:xfrm>
            <a:off x="476280" y="5979527"/>
            <a:ext cx="3819486" cy="363441"/>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104 (52/cell)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23" name="Rectangle 22">
            <a:extLst>
              <a:ext uri="{FF2B5EF4-FFF2-40B4-BE49-F238E27FC236}">
                <a16:creationId xmlns:a16="http://schemas.microsoft.com/office/drawing/2014/main" id="{325E6989-FA01-4DB3-BB47-AF87BE0A7184}"/>
              </a:ext>
            </a:extLst>
          </p:cNvPr>
          <p:cNvSpPr/>
          <p:nvPr/>
        </p:nvSpPr>
        <p:spPr>
          <a:xfrm>
            <a:off x="7787993" y="5979527"/>
            <a:ext cx="3909020" cy="400110"/>
          </a:xfrm>
          <a:prstGeom prst="rect">
            <a:avLst/>
          </a:prstGeom>
        </p:spPr>
        <p:txBody>
          <a:bodyPr wrap="none">
            <a:spAutoFit/>
          </a:bodyPr>
          <a:lstStyle/>
          <a:p>
            <a:pPr algn="r"/>
            <a:r>
              <a:rPr lang="en-US" sz="2000" dirty="0">
                <a:latin typeface="Gill Sans MT" panose="020B0502020104020203" pitchFamily="34" charset="0"/>
              </a:rPr>
              <a:t>N = 93 (46/cell)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Tree>
    <p:extLst>
      <p:ext uri="{BB962C8B-B14F-4D97-AF65-F5344CB8AC3E}">
        <p14:creationId xmlns:p14="http://schemas.microsoft.com/office/powerpoint/2010/main" val="1931901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E52B6DE-DE84-4C83-9887-7E2631ECFF90}"/>
              </a:ext>
            </a:extLst>
          </p:cNvPr>
          <p:cNvGraphicFramePr>
            <a:graphicFrameLocks noGrp="1"/>
          </p:cNvGraphicFramePr>
          <p:nvPr>
            <p:extLst>
              <p:ext uri="{D42A27DB-BD31-4B8C-83A1-F6EECF244321}">
                <p14:modId xmlns:p14="http://schemas.microsoft.com/office/powerpoint/2010/main" val="2518291694"/>
              </p:ext>
            </p:extLst>
          </p:nvPr>
        </p:nvGraphicFramePr>
        <p:xfrm>
          <a:off x="586797" y="1025236"/>
          <a:ext cx="7286342" cy="5521189"/>
        </p:xfrm>
        <a:graphic>
          <a:graphicData uri="http://schemas.openxmlformats.org/drawingml/2006/table">
            <a:tbl>
              <a:tblPr/>
              <a:tblGrid>
                <a:gridCol w="1361768">
                  <a:extLst>
                    <a:ext uri="{9D8B030D-6E8A-4147-A177-3AD203B41FA5}">
                      <a16:colId xmlns:a16="http://schemas.microsoft.com/office/drawing/2014/main" val="662466025"/>
                    </a:ext>
                  </a:extLst>
                </a:gridCol>
                <a:gridCol w="5924574">
                  <a:extLst>
                    <a:ext uri="{9D8B030D-6E8A-4147-A177-3AD203B41FA5}">
                      <a16:colId xmlns:a16="http://schemas.microsoft.com/office/drawing/2014/main" val="806485389"/>
                    </a:ext>
                  </a:extLst>
                </a:gridCol>
              </a:tblGrid>
              <a:tr h="126054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Margaret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liked to eat gooseberries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3166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like to eat gooseberries?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3647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Margaret stop liking to eat gooseberries if her family tried to stop her from eating gooseberries?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Margaret like to eat gooseberries if she grew up in a family where no one liked to eat gooseberries?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803590879"/>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like to eat gooseberries? (3-point)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bl>
          </a:graphicData>
        </a:graphic>
      </p:graphicFrame>
      <p:sp>
        <p:nvSpPr>
          <p:cNvPr id="7" name="TextBox 6">
            <a:extLst>
              <a:ext uri="{FF2B5EF4-FFF2-40B4-BE49-F238E27FC236}">
                <a16:creationId xmlns:a16="http://schemas.microsoft.com/office/drawing/2014/main" id="{1E9F5A0F-E480-434B-8119-BF7F5F3FEEF7}"/>
              </a:ext>
            </a:extLst>
          </p:cNvPr>
          <p:cNvSpPr txBox="1"/>
          <p:nvPr/>
        </p:nvSpPr>
        <p:spPr>
          <a:xfrm>
            <a:off x="728721" y="358851"/>
            <a:ext cx="4837735" cy="461665"/>
          </a:xfrm>
          <a:prstGeom prst="rect">
            <a:avLst/>
          </a:prstGeom>
          <a:noFill/>
        </p:spPr>
        <p:txBody>
          <a:bodyPr wrap="none" rtlCol="0">
            <a:spAutoFit/>
          </a:bodyPr>
          <a:lstStyle/>
          <a:p>
            <a:r>
              <a:rPr lang="en-US" sz="2400" b="1" dirty="0">
                <a:latin typeface="Gill Sans MT" panose="020B0502020104020203" pitchFamily="34" charset="0"/>
              </a:rPr>
              <a:t>A canonical essentialism battery</a:t>
            </a:r>
            <a:endParaRPr lang="en-US" sz="2400" dirty="0">
              <a:latin typeface="Gill Sans MT" panose="020B0502020104020203" pitchFamily="34" charset="0"/>
            </a:endParaRPr>
          </a:p>
        </p:txBody>
      </p:sp>
      <p:sp>
        <p:nvSpPr>
          <p:cNvPr id="4" name="Left Brace 3">
            <a:extLst>
              <a:ext uri="{FF2B5EF4-FFF2-40B4-BE49-F238E27FC236}">
                <a16:creationId xmlns:a16="http://schemas.microsoft.com/office/drawing/2014/main" id="{ED1FCB24-A37D-437B-9A99-135B7517D8FD}"/>
              </a:ext>
            </a:extLst>
          </p:cNvPr>
          <p:cNvSpPr/>
          <p:nvPr/>
        </p:nvSpPr>
        <p:spPr>
          <a:xfrm>
            <a:off x="407886" y="3484420"/>
            <a:ext cx="137346" cy="1948912"/>
          </a:xfrm>
          <a:prstGeom prst="lef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Gill Sans MT" panose="020B0502020104020203" pitchFamily="34" charset="0"/>
            </a:endParaRPr>
          </a:p>
        </p:txBody>
      </p:sp>
      <p:sp>
        <p:nvSpPr>
          <p:cNvPr id="5" name="Rectangle 4">
            <a:extLst>
              <a:ext uri="{FF2B5EF4-FFF2-40B4-BE49-F238E27FC236}">
                <a16:creationId xmlns:a16="http://schemas.microsoft.com/office/drawing/2014/main" id="{71A00CB1-5755-4AE3-A2B6-854223DDA2D2}"/>
              </a:ext>
            </a:extLst>
          </p:cNvPr>
          <p:cNvSpPr/>
          <p:nvPr/>
        </p:nvSpPr>
        <p:spPr>
          <a:xfrm>
            <a:off x="8655551" y="276286"/>
            <a:ext cx="3710327" cy="1200329"/>
          </a:xfrm>
          <a:prstGeom prst="rect">
            <a:avLst/>
          </a:prstGeom>
        </p:spPr>
        <p:txBody>
          <a:bodyPr wrap="square">
            <a:spAutoFit/>
          </a:bodyPr>
          <a:lstStyle/>
          <a:p>
            <a:r>
              <a:rPr lang="en-US" sz="2400" dirty="0">
                <a:latin typeface="Gill Sans MT" panose="020B0502020104020203" pitchFamily="34" charset="0"/>
              </a:rPr>
              <a:t>5 items x 4 trials averaged into essentialism score </a:t>
            </a:r>
            <a:br>
              <a:rPr lang="en-US" sz="2400" dirty="0">
                <a:latin typeface="Gill Sans MT" panose="020B0502020104020203" pitchFamily="34" charset="0"/>
              </a:rPr>
            </a:br>
            <a:r>
              <a:rPr lang="en-US" sz="2400" dirty="0">
                <a:latin typeface="Gill Sans MT" panose="020B0502020104020203" pitchFamily="34" charset="0"/>
              </a:rPr>
              <a:t>per participant</a:t>
            </a:r>
          </a:p>
        </p:txBody>
      </p:sp>
      <p:pic>
        <p:nvPicPr>
          <p:cNvPr id="8" name="Picture 7" descr="A screenshot of a cell phone&#10;&#10;Description automatically generated">
            <a:extLst>
              <a:ext uri="{FF2B5EF4-FFF2-40B4-BE49-F238E27FC236}">
                <a16:creationId xmlns:a16="http://schemas.microsoft.com/office/drawing/2014/main" id="{3AAA34A5-10F4-482A-944C-E265985A3EC6}"/>
              </a:ext>
            </a:extLst>
          </p:cNvPr>
          <p:cNvPicPr>
            <a:picLocks noChangeAspect="1"/>
          </p:cNvPicPr>
          <p:nvPr/>
        </p:nvPicPr>
        <p:blipFill rotWithShape="1">
          <a:blip r:embed="rId3"/>
          <a:srcRect t="6385" r="91374"/>
          <a:stretch/>
        </p:blipFill>
        <p:spPr>
          <a:xfrm>
            <a:off x="9195695" y="1541313"/>
            <a:ext cx="1065214" cy="5201728"/>
          </a:xfrm>
          <a:prstGeom prst="rect">
            <a:avLst/>
          </a:prstGeom>
        </p:spPr>
      </p:pic>
    </p:spTree>
    <p:extLst>
      <p:ext uri="{BB962C8B-B14F-4D97-AF65-F5344CB8AC3E}">
        <p14:creationId xmlns:p14="http://schemas.microsoft.com/office/powerpoint/2010/main" val="1445340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 up of a map&#10;&#10;Description automatically generated">
            <a:extLst>
              <a:ext uri="{FF2B5EF4-FFF2-40B4-BE49-F238E27FC236}">
                <a16:creationId xmlns:a16="http://schemas.microsoft.com/office/drawing/2014/main" id="{29CABE0D-7E85-459F-BE1B-659B39FEE7F6}"/>
              </a:ext>
            </a:extLst>
          </p:cNvPr>
          <p:cNvPicPr>
            <a:picLocks noChangeAspect="1"/>
          </p:cNvPicPr>
          <p:nvPr/>
        </p:nvPicPr>
        <p:blipFill rotWithShape="1">
          <a:blip r:embed="rId3">
            <a:alphaModFix/>
          </a:blip>
          <a:srcRect r="8804"/>
          <a:stretch/>
        </p:blipFill>
        <p:spPr>
          <a:xfrm>
            <a:off x="6381488" y="2557857"/>
            <a:ext cx="5694602" cy="3406030"/>
          </a:xfrm>
          <a:prstGeom prst="rect">
            <a:avLst/>
          </a:prstGeom>
        </p:spPr>
      </p:pic>
      <p:sp>
        <p:nvSpPr>
          <p:cNvPr id="10"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7" name="TextBox 6">
            <a:extLst>
              <a:ext uri="{FF2B5EF4-FFF2-40B4-BE49-F238E27FC236}">
                <a16:creationId xmlns:a16="http://schemas.microsoft.com/office/drawing/2014/main" id="{D7346408-0DD3-47D6-AB04-4B6B7058C9EA}"/>
              </a:ext>
            </a:extLst>
          </p:cNvPr>
          <p:cNvSpPr txBox="1"/>
          <p:nvPr/>
        </p:nvSpPr>
        <p:spPr>
          <a:xfrm>
            <a:off x="2482165" y="1456931"/>
            <a:ext cx="1321196" cy="523220"/>
          </a:xfrm>
          <a:prstGeom prst="rect">
            <a:avLst/>
          </a:prstGeom>
          <a:noFill/>
        </p:spPr>
        <p:txBody>
          <a:bodyPr wrap="none" rtlCol="0">
            <a:spAutoFit/>
          </a:bodyPr>
          <a:lstStyle/>
          <a:p>
            <a:r>
              <a:rPr lang="en-US" sz="2800" dirty="0">
                <a:latin typeface="Gill Sans MT" panose="020B0502020104020203" pitchFamily="34" charset="0"/>
              </a:rPr>
              <a:t>Animals</a:t>
            </a:r>
          </a:p>
        </p:txBody>
      </p:sp>
      <p:sp>
        <p:nvSpPr>
          <p:cNvPr id="14" name="TextBox 13">
            <a:extLst>
              <a:ext uri="{FF2B5EF4-FFF2-40B4-BE49-F238E27FC236}">
                <a16:creationId xmlns:a16="http://schemas.microsoft.com/office/drawing/2014/main" id="{A09CE936-CF4E-40FF-9CBC-751CA5D940BC}"/>
              </a:ext>
            </a:extLst>
          </p:cNvPr>
          <p:cNvSpPr txBox="1"/>
          <p:nvPr/>
        </p:nvSpPr>
        <p:spPr>
          <a:xfrm>
            <a:off x="8525758" y="1456931"/>
            <a:ext cx="1298753" cy="523220"/>
          </a:xfrm>
          <a:prstGeom prst="rect">
            <a:avLst/>
          </a:prstGeom>
          <a:noFill/>
        </p:spPr>
        <p:txBody>
          <a:bodyPr wrap="none" rtlCol="0">
            <a:spAutoFit/>
          </a:bodyPr>
          <a:lstStyle/>
          <a:p>
            <a:r>
              <a:rPr lang="en-US" sz="2800" dirty="0">
                <a:latin typeface="Gill Sans MT" panose="020B0502020104020203" pitchFamily="34" charset="0"/>
              </a:rPr>
              <a:t>Gender</a:t>
            </a:r>
          </a:p>
        </p:txBody>
      </p:sp>
      <p:pic>
        <p:nvPicPr>
          <p:cNvPr id="5" name="Picture 4">
            <a:extLst>
              <a:ext uri="{FF2B5EF4-FFF2-40B4-BE49-F238E27FC236}">
                <a16:creationId xmlns:a16="http://schemas.microsoft.com/office/drawing/2014/main" id="{C5E43116-93EF-4690-820C-A469E051CB6C}"/>
              </a:ext>
            </a:extLst>
          </p:cNvPr>
          <p:cNvPicPr>
            <a:picLocks noChangeAspect="1"/>
          </p:cNvPicPr>
          <p:nvPr/>
        </p:nvPicPr>
        <p:blipFill rotWithShape="1">
          <a:blip r:embed="rId4"/>
          <a:srcRect r="25316"/>
          <a:stretch/>
        </p:blipFill>
        <p:spPr>
          <a:xfrm>
            <a:off x="657224" y="2389894"/>
            <a:ext cx="4695027" cy="3622545"/>
          </a:xfrm>
          <a:prstGeom prst="rect">
            <a:avLst/>
          </a:prstGeom>
        </p:spPr>
      </p:pic>
      <p:sp>
        <p:nvSpPr>
          <p:cNvPr id="17" name="TextBox 16">
            <a:extLst>
              <a:ext uri="{FF2B5EF4-FFF2-40B4-BE49-F238E27FC236}">
                <a16:creationId xmlns:a16="http://schemas.microsoft.com/office/drawing/2014/main" id="{219367A5-EA36-4024-BB46-D2EABA5F9979}"/>
              </a:ext>
            </a:extLst>
          </p:cNvPr>
          <p:cNvSpPr txBox="1"/>
          <p:nvPr/>
        </p:nvSpPr>
        <p:spPr>
          <a:xfrm>
            <a:off x="5061198" y="1428495"/>
            <a:ext cx="2069606" cy="1323439"/>
          </a:xfrm>
          <a:prstGeom prst="rect">
            <a:avLst/>
          </a:prstGeom>
          <a:noFill/>
        </p:spPr>
        <p:txBody>
          <a:bodyPr wrap="none" rtlCol="0">
            <a:spAutoFit/>
          </a:bodyPr>
          <a:lstStyle/>
          <a:p>
            <a:pPr algn="ctr"/>
            <a:r>
              <a:rPr lang="en-US" sz="2000" dirty="0">
                <a:latin typeface="Gill Sans MT" panose="020B0502020104020203" pitchFamily="34" charset="0"/>
              </a:rPr>
              <a:t>essentialism =  </a:t>
            </a:r>
            <a:br>
              <a:rPr lang="en-US" sz="2000" dirty="0">
                <a:latin typeface="Gill Sans MT" panose="020B0502020104020203" pitchFamily="34" charset="0"/>
              </a:rPr>
            </a:br>
            <a:r>
              <a:rPr lang="en-US" sz="2000" dirty="0">
                <a:latin typeface="Gill Sans MT" panose="020B0502020104020203" pitchFamily="34" charset="0"/>
              </a:rPr>
              <a:t>5 canonical </a:t>
            </a:r>
            <a:br>
              <a:rPr lang="en-US" sz="2000" dirty="0">
                <a:latin typeface="Gill Sans MT" panose="020B0502020104020203" pitchFamily="34" charset="0"/>
              </a:rPr>
            </a:br>
            <a:r>
              <a:rPr lang="en-US" sz="2000" dirty="0">
                <a:latin typeface="Gill Sans MT" panose="020B0502020104020203" pitchFamily="34" charset="0"/>
              </a:rPr>
              <a:t>essentialism items</a:t>
            </a:r>
            <a:br>
              <a:rPr lang="en-US" sz="2000" dirty="0">
                <a:latin typeface="Gill Sans MT" panose="020B0502020104020203" pitchFamily="34" charset="0"/>
              </a:rPr>
            </a:br>
            <a:r>
              <a:rPr lang="en-US" sz="2000" dirty="0">
                <a:latin typeface="Gill Sans MT" panose="020B0502020104020203" pitchFamily="34" charset="0"/>
              </a:rPr>
              <a:t>x 4 trials</a:t>
            </a:r>
          </a:p>
        </p:txBody>
      </p:sp>
      <p:sp>
        <p:nvSpPr>
          <p:cNvPr id="32" name="Content Placeholder 2">
            <a:extLst>
              <a:ext uri="{FF2B5EF4-FFF2-40B4-BE49-F238E27FC236}">
                <a16:creationId xmlns:a16="http://schemas.microsoft.com/office/drawing/2014/main" id="{D6C4257B-BDBC-425B-BEAF-959C950A620F}"/>
              </a:ext>
            </a:extLst>
          </p:cNvPr>
          <p:cNvSpPr txBox="1">
            <a:spLocks/>
          </p:cNvSpPr>
          <p:nvPr/>
        </p:nvSpPr>
        <p:spPr>
          <a:xfrm>
            <a:off x="486563" y="5986610"/>
            <a:ext cx="3819486" cy="363441"/>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104 (52/cell)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33" name="Rectangle 32">
            <a:extLst>
              <a:ext uri="{FF2B5EF4-FFF2-40B4-BE49-F238E27FC236}">
                <a16:creationId xmlns:a16="http://schemas.microsoft.com/office/drawing/2014/main" id="{1DF8A1CF-A534-44BD-BF87-9F032E9D6F0B}"/>
              </a:ext>
            </a:extLst>
          </p:cNvPr>
          <p:cNvSpPr/>
          <p:nvPr/>
        </p:nvSpPr>
        <p:spPr>
          <a:xfrm>
            <a:off x="7798276" y="5986610"/>
            <a:ext cx="3909020" cy="400110"/>
          </a:xfrm>
          <a:prstGeom prst="rect">
            <a:avLst/>
          </a:prstGeom>
        </p:spPr>
        <p:txBody>
          <a:bodyPr wrap="none">
            <a:spAutoFit/>
          </a:bodyPr>
          <a:lstStyle/>
          <a:p>
            <a:pPr algn="r"/>
            <a:r>
              <a:rPr lang="en-US" sz="2000" dirty="0">
                <a:latin typeface="Gill Sans MT" panose="020B0502020104020203" pitchFamily="34" charset="0"/>
              </a:rPr>
              <a:t>N = 93 (46/cell)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8" name="Rectangle 7">
            <a:extLst>
              <a:ext uri="{FF2B5EF4-FFF2-40B4-BE49-F238E27FC236}">
                <a16:creationId xmlns:a16="http://schemas.microsoft.com/office/drawing/2014/main" id="{3506F872-0FF5-450E-9B91-40300037D345}"/>
              </a:ext>
            </a:extLst>
          </p:cNvPr>
          <p:cNvSpPr/>
          <p:nvPr/>
        </p:nvSpPr>
        <p:spPr>
          <a:xfrm>
            <a:off x="1274618" y="2632364"/>
            <a:ext cx="4077633" cy="274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8" name="Rectangle 17">
            <a:extLst>
              <a:ext uri="{FF2B5EF4-FFF2-40B4-BE49-F238E27FC236}">
                <a16:creationId xmlns:a16="http://schemas.microsoft.com/office/drawing/2014/main" id="{2CCF903B-183D-41BA-836E-49B67709B530}"/>
              </a:ext>
            </a:extLst>
          </p:cNvPr>
          <p:cNvSpPr/>
          <p:nvPr/>
        </p:nvSpPr>
        <p:spPr>
          <a:xfrm>
            <a:off x="7010401" y="2632363"/>
            <a:ext cx="3893120" cy="27461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9" name="Rectangle 18">
            <a:extLst>
              <a:ext uri="{FF2B5EF4-FFF2-40B4-BE49-F238E27FC236}">
                <a16:creationId xmlns:a16="http://schemas.microsoft.com/office/drawing/2014/main" id="{99AEBEE1-9D5E-45BA-9597-6B604E1CE45A}"/>
              </a:ext>
            </a:extLst>
          </p:cNvPr>
          <p:cNvSpPr/>
          <p:nvPr/>
        </p:nvSpPr>
        <p:spPr>
          <a:xfrm>
            <a:off x="7157612" y="2173174"/>
            <a:ext cx="4086209" cy="350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5" name="TextBox 14">
            <a:extLst>
              <a:ext uri="{FF2B5EF4-FFF2-40B4-BE49-F238E27FC236}">
                <a16:creationId xmlns:a16="http://schemas.microsoft.com/office/drawing/2014/main" id="{3E72B4AE-6085-4EBF-9CD4-BD0060EFE6BD}"/>
              </a:ext>
            </a:extLst>
          </p:cNvPr>
          <p:cNvSpPr txBox="1"/>
          <p:nvPr/>
        </p:nvSpPr>
        <p:spPr>
          <a:xfrm>
            <a:off x="11142813" y="4420570"/>
            <a:ext cx="993775" cy="584775"/>
          </a:xfrm>
          <a:prstGeom prst="rect">
            <a:avLst/>
          </a:prstGeom>
          <a:noFill/>
        </p:spPr>
        <p:txBody>
          <a:bodyPr wrap="square" rtlCol="0">
            <a:spAutoFit/>
          </a:bodyPr>
          <a:lstStyle/>
          <a:p>
            <a:r>
              <a:rPr lang="en-US" sz="1600" dirty="0">
                <a:solidFill>
                  <a:schemeClr val="tx1">
                    <a:lumMod val="65000"/>
                    <a:lumOff val="35000"/>
                  </a:schemeClr>
                </a:solidFill>
                <a:latin typeface="Gill Sans MT" panose="020B0502020104020203" pitchFamily="34" charset="0"/>
              </a:rPr>
              <a:t>Bands = </a:t>
            </a:r>
            <a:br>
              <a:rPr lang="en-US" sz="1600" dirty="0">
                <a:solidFill>
                  <a:schemeClr val="tx1">
                    <a:lumMod val="65000"/>
                    <a:lumOff val="35000"/>
                  </a:schemeClr>
                </a:solidFill>
                <a:latin typeface="Gill Sans MT" panose="020B0502020104020203" pitchFamily="34" charset="0"/>
              </a:rPr>
            </a:br>
            <a:r>
              <a:rPr lang="en-US" sz="1600" dirty="0">
                <a:solidFill>
                  <a:schemeClr val="tx1">
                    <a:lumMod val="65000"/>
                    <a:lumOff val="35000"/>
                  </a:schemeClr>
                </a:solidFill>
                <a:latin typeface="Gill Sans MT" panose="020B0502020104020203" pitchFamily="34" charset="0"/>
              </a:rPr>
              <a:t>SE</a:t>
            </a:r>
          </a:p>
        </p:txBody>
      </p:sp>
    </p:spTree>
    <p:extLst>
      <p:ext uri="{BB962C8B-B14F-4D97-AF65-F5344CB8AC3E}">
        <p14:creationId xmlns:p14="http://schemas.microsoft.com/office/powerpoint/2010/main" val="2606378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close up of a map&#10;&#10;Description automatically generated">
            <a:extLst>
              <a:ext uri="{FF2B5EF4-FFF2-40B4-BE49-F238E27FC236}">
                <a16:creationId xmlns:a16="http://schemas.microsoft.com/office/drawing/2014/main" id="{9FE72ECB-D8D1-406D-A837-77D5E85D6CD2}"/>
              </a:ext>
            </a:extLst>
          </p:cNvPr>
          <p:cNvPicPr>
            <a:picLocks noChangeAspect="1"/>
          </p:cNvPicPr>
          <p:nvPr/>
        </p:nvPicPr>
        <p:blipFill rotWithShape="1">
          <a:blip r:embed="rId3">
            <a:alphaModFix/>
          </a:blip>
          <a:srcRect r="8804"/>
          <a:stretch/>
        </p:blipFill>
        <p:spPr>
          <a:xfrm>
            <a:off x="6381488" y="2557857"/>
            <a:ext cx="5694602" cy="3406030"/>
          </a:xfrm>
          <a:prstGeom prst="rect">
            <a:avLst/>
          </a:prstGeom>
        </p:spPr>
      </p:pic>
      <p:sp>
        <p:nvSpPr>
          <p:cNvPr id="2" name="Title 1"/>
          <p:cNvSpPr>
            <a:spLocks noGrp="1"/>
          </p:cNvSpPr>
          <p:nvPr>
            <p:ph type="title"/>
          </p:nvPr>
        </p:nvSpPr>
        <p:spPr>
          <a:xfrm>
            <a:off x="342900" y="16462"/>
            <a:ext cx="10772775" cy="1658198"/>
          </a:xfrm>
        </p:spPr>
        <p:txBody>
          <a:bodyPr>
            <a:normAutofit/>
          </a:bodyPr>
          <a:lstStyle/>
          <a:p>
            <a:r>
              <a:rPr lang="en-US" sz="4400" dirty="0"/>
              <a:t>Formal explanations can cue essentialism for animal and gender categories.</a:t>
            </a:r>
          </a:p>
        </p:txBody>
      </p:sp>
      <p:sp>
        <p:nvSpPr>
          <p:cNvPr id="10"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4" name="Rectangle: Rounded Corners 3">
            <a:extLst>
              <a:ext uri="{FF2B5EF4-FFF2-40B4-BE49-F238E27FC236}">
                <a16:creationId xmlns:a16="http://schemas.microsoft.com/office/drawing/2014/main" id="{CC30993E-A7D1-4531-82AC-68C82A1527BC}"/>
              </a:ext>
            </a:extLst>
          </p:cNvPr>
          <p:cNvSpPr/>
          <p:nvPr/>
        </p:nvSpPr>
        <p:spPr>
          <a:xfrm>
            <a:off x="8976585" y="2654300"/>
            <a:ext cx="1854200" cy="2730500"/>
          </a:xfrm>
          <a:prstGeom prst="roundRect">
            <a:avLst/>
          </a:prstGeom>
          <a:solidFill>
            <a:srgbClr val="FFFFC5">
              <a:alpha val="30196"/>
            </a:srgbClr>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5" name="Picture 4">
            <a:extLst>
              <a:ext uri="{FF2B5EF4-FFF2-40B4-BE49-F238E27FC236}">
                <a16:creationId xmlns:a16="http://schemas.microsoft.com/office/drawing/2014/main" id="{C5E43116-93EF-4690-820C-A469E051CB6C}"/>
              </a:ext>
            </a:extLst>
          </p:cNvPr>
          <p:cNvPicPr>
            <a:picLocks noChangeAspect="1"/>
          </p:cNvPicPr>
          <p:nvPr/>
        </p:nvPicPr>
        <p:blipFill rotWithShape="1">
          <a:blip r:embed="rId4"/>
          <a:srcRect r="25316"/>
          <a:stretch/>
        </p:blipFill>
        <p:spPr>
          <a:xfrm>
            <a:off x="657224" y="2389894"/>
            <a:ext cx="4695027" cy="3622545"/>
          </a:xfrm>
          <a:prstGeom prst="rect">
            <a:avLst/>
          </a:prstGeom>
        </p:spPr>
      </p:pic>
      <p:sp>
        <p:nvSpPr>
          <p:cNvPr id="28" name="TextBox 27">
            <a:extLst>
              <a:ext uri="{FF2B5EF4-FFF2-40B4-BE49-F238E27FC236}">
                <a16:creationId xmlns:a16="http://schemas.microsoft.com/office/drawing/2014/main" id="{05D98F0C-D2C3-4156-896C-7CDD4388929A}"/>
              </a:ext>
            </a:extLst>
          </p:cNvPr>
          <p:cNvSpPr txBox="1"/>
          <p:nvPr/>
        </p:nvSpPr>
        <p:spPr>
          <a:xfrm>
            <a:off x="1675370" y="2081803"/>
            <a:ext cx="3055452" cy="400110"/>
          </a:xfrm>
          <a:prstGeom prst="rect">
            <a:avLst/>
          </a:prstGeom>
          <a:noFill/>
        </p:spPr>
        <p:txBody>
          <a:bodyPr wrap="none" rtlCol="0">
            <a:spAutoFit/>
          </a:bodyPr>
          <a:lstStyle/>
          <a:p>
            <a:pPr algn="ctr"/>
            <a:r>
              <a:rPr lang="en-US" sz="2000" dirty="0">
                <a:latin typeface="Gill Sans MT" panose="020B0502020104020203" pitchFamily="34" charset="0"/>
              </a:rPr>
              <a:t>main effect of </a:t>
            </a:r>
            <a:r>
              <a:rPr lang="en-US" sz="2000" b="1" dirty="0">
                <a:latin typeface="Gill Sans MT" panose="020B0502020104020203" pitchFamily="34" charset="0"/>
              </a:rPr>
              <a:t>explanation</a:t>
            </a:r>
            <a:endParaRPr lang="en-US" sz="2000" dirty="0">
              <a:latin typeface="Gill Sans MT" panose="020B0502020104020203" pitchFamily="34" charset="0"/>
            </a:endParaRPr>
          </a:p>
        </p:txBody>
      </p:sp>
      <p:sp>
        <p:nvSpPr>
          <p:cNvPr id="29" name="TextBox 28">
            <a:extLst>
              <a:ext uri="{FF2B5EF4-FFF2-40B4-BE49-F238E27FC236}">
                <a16:creationId xmlns:a16="http://schemas.microsoft.com/office/drawing/2014/main" id="{8F0941E5-FA67-4888-97EE-7C42D34B14D1}"/>
              </a:ext>
            </a:extLst>
          </p:cNvPr>
          <p:cNvSpPr txBox="1"/>
          <p:nvPr/>
        </p:nvSpPr>
        <p:spPr>
          <a:xfrm>
            <a:off x="6854218" y="2081803"/>
            <a:ext cx="4604059" cy="400110"/>
          </a:xfrm>
          <a:prstGeom prst="rect">
            <a:avLst/>
          </a:prstGeom>
          <a:solidFill>
            <a:schemeClr val="bg1"/>
          </a:solidFill>
        </p:spPr>
        <p:txBody>
          <a:bodyPr wrap="square" rtlCol="0">
            <a:spAutoFit/>
          </a:bodyPr>
          <a:lstStyle/>
          <a:p>
            <a:pPr algn="ctr"/>
            <a:r>
              <a:rPr lang="en-US" sz="2000" b="1" dirty="0">
                <a:latin typeface="Gill Sans MT" panose="020B0502020104020203" pitchFamily="34" charset="0"/>
              </a:rPr>
              <a:t>explanation * age </a:t>
            </a:r>
            <a:r>
              <a:rPr lang="en-US" sz="2000" dirty="0">
                <a:latin typeface="Gill Sans MT" panose="020B0502020104020203" pitchFamily="34" charset="0"/>
              </a:rPr>
              <a:t>interaction</a:t>
            </a:r>
          </a:p>
        </p:txBody>
      </p:sp>
      <p:sp>
        <p:nvSpPr>
          <p:cNvPr id="31" name="TextBox 30">
            <a:extLst>
              <a:ext uri="{FF2B5EF4-FFF2-40B4-BE49-F238E27FC236}">
                <a16:creationId xmlns:a16="http://schemas.microsoft.com/office/drawing/2014/main" id="{33E26CDC-D82A-42C4-A163-178EF53F861E}"/>
              </a:ext>
            </a:extLst>
          </p:cNvPr>
          <p:cNvSpPr txBox="1"/>
          <p:nvPr/>
        </p:nvSpPr>
        <p:spPr>
          <a:xfrm>
            <a:off x="9044663" y="4676914"/>
            <a:ext cx="1718044" cy="707886"/>
          </a:xfrm>
          <a:prstGeom prst="rect">
            <a:avLst/>
          </a:prstGeom>
          <a:noFill/>
        </p:spPr>
        <p:txBody>
          <a:bodyPr wrap="square" rtlCol="0">
            <a:spAutoFit/>
          </a:bodyPr>
          <a:lstStyle/>
          <a:p>
            <a:pPr algn="ctr"/>
            <a:r>
              <a:rPr lang="en-US" sz="2000" dirty="0">
                <a:latin typeface="Gill Sans MT" panose="020B0502020104020203" pitchFamily="34" charset="0"/>
              </a:rPr>
              <a:t>main effect of </a:t>
            </a:r>
            <a:r>
              <a:rPr lang="en-US" sz="2000" b="1" dirty="0">
                <a:latin typeface="Gill Sans MT" panose="020B0502020104020203" pitchFamily="34" charset="0"/>
              </a:rPr>
              <a:t>explanation</a:t>
            </a:r>
            <a:endParaRPr lang="en-US" sz="2000" dirty="0">
              <a:latin typeface="Gill Sans MT" panose="020B0502020104020203" pitchFamily="34" charset="0"/>
            </a:endParaRPr>
          </a:p>
        </p:txBody>
      </p:sp>
      <p:sp>
        <p:nvSpPr>
          <p:cNvPr id="17" name="TextBox 16">
            <a:extLst>
              <a:ext uri="{FF2B5EF4-FFF2-40B4-BE49-F238E27FC236}">
                <a16:creationId xmlns:a16="http://schemas.microsoft.com/office/drawing/2014/main" id="{219367A5-EA36-4024-BB46-D2EABA5F9979}"/>
              </a:ext>
            </a:extLst>
          </p:cNvPr>
          <p:cNvSpPr txBox="1"/>
          <p:nvPr/>
        </p:nvSpPr>
        <p:spPr>
          <a:xfrm>
            <a:off x="5061198" y="1428495"/>
            <a:ext cx="2069606" cy="1323439"/>
          </a:xfrm>
          <a:prstGeom prst="rect">
            <a:avLst/>
          </a:prstGeom>
          <a:noFill/>
        </p:spPr>
        <p:txBody>
          <a:bodyPr wrap="none" rtlCol="0">
            <a:spAutoFit/>
          </a:bodyPr>
          <a:lstStyle/>
          <a:p>
            <a:pPr algn="ctr"/>
            <a:r>
              <a:rPr lang="en-US" sz="2000" dirty="0">
                <a:latin typeface="Gill Sans MT" panose="020B0502020104020203" pitchFamily="34" charset="0"/>
              </a:rPr>
              <a:t>essentialism =  </a:t>
            </a:r>
            <a:br>
              <a:rPr lang="en-US" sz="2000" dirty="0">
                <a:latin typeface="Gill Sans MT" panose="020B0502020104020203" pitchFamily="34" charset="0"/>
              </a:rPr>
            </a:br>
            <a:r>
              <a:rPr lang="en-US" sz="2000" dirty="0">
                <a:latin typeface="Gill Sans MT" panose="020B0502020104020203" pitchFamily="34" charset="0"/>
              </a:rPr>
              <a:t>5 canonical </a:t>
            </a:r>
            <a:br>
              <a:rPr lang="en-US" sz="2000" dirty="0">
                <a:latin typeface="Gill Sans MT" panose="020B0502020104020203" pitchFamily="34" charset="0"/>
              </a:rPr>
            </a:br>
            <a:r>
              <a:rPr lang="en-US" sz="2000" dirty="0">
                <a:latin typeface="Gill Sans MT" panose="020B0502020104020203" pitchFamily="34" charset="0"/>
              </a:rPr>
              <a:t>essentialism items</a:t>
            </a:r>
            <a:br>
              <a:rPr lang="en-US" sz="2000" dirty="0">
                <a:latin typeface="Gill Sans MT" panose="020B0502020104020203" pitchFamily="34" charset="0"/>
              </a:rPr>
            </a:br>
            <a:r>
              <a:rPr lang="en-US" sz="2000" dirty="0">
                <a:latin typeface="Gill Sans MT" panose="020B0502020104020203" pitchFamily="34" charset="0"/>
              </a:rPr>
              <a:t>x 4 trials</a:t>
            </a:r>
          </a:p>
        </p:txBody>
      </p:sp>
      <p:sp>
        <p:nvSpPr>
          <p:cNvPr id="32" name="Content Placeholder 2">
            <a:extLst>
              <a:ext uri="{FF2B5EF4-FFF2-40B4-BE49-F238E27FC236}">
                <a16:creationId xmlns:a16="http://schemas.microsoft.com/office/drawing/2014/main" id="{D6C4257B-BDBC-425B-BEAF-959C950A620F}"/>
              </a:ext>
            </a:extLst>
          </p:cNvPr>
          <p:cNvSpPr txBox="1">
            <a:spLocks/>
          </p:cNvSpPr>
          <p:nvPr/>
        </p:nvSpPr>
        <p:spPr>
          <a:xfrm>
            <a:off x="486563" y="5986610"/>
            <a:ext cx="3819486" cy="363441"/>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104 (52/cell)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33" name="Rectangle 32">
            <a:extLst>
              <a:ext uri="{FF2B5EF4-FFF2-40B4-BE49-F238E27FC236}">
                <a16:creationId xmlns:a16="http://schemas.microsoft.com/office/drawing/2014/main" id="{1DF8A1CF-A534-44BD-BF87-9F032E9D6F0B}"/>
              </a:ext>
            </a:extLst>
          </p:cNvPr>
          <p:cNvSpPr/>
          <p:nvPr/>
        </p:nvSpPr>
        <p:spPr>
          <a:xfrm>
            <a:off x="7798276" y="5986610"/>
            <a:ext cx="3909020" cy="400110"/>
          </a:xfrm>
          <a:prstGeom prst="rect">
            <a:avLst/>
          </a:prstGeom>
        </p:spPr>
        <p:txBody>
          <a:bodyPr wrap="none">
            <a:spAutoFit/>
          </a:bodyPr>
          <a:lstStyle/>
          <a:p>
            <a:pPr algn="r"/>
            <a:r>
              <a:rPr lang="en-US" sz="2000" dirty="0">
                <a:latin typeface="Gill Sans MT" panose="020B0502020104020203" pitchFamily="34" charset="0"/>
              </a:rPr>
              <a:t>N = 93 (46/cell) </a:t>
            </a:r>
            <a:r>
              <a:rPr lang="en-US" sz="2000" b="1" dirty="0">
                <a:latin typeface="Gill Sans MT" panose="020B0502020104020203" pitchFamily="34" charset="0"/>
              </a:rPr>
              <a:t>5 and 6 year </a:t>
            </a:r>
            <a:r>
              <a:rPr lang="en-US" sz="2000" b="1" dirty="0" err="1">
                <a:latin typeface="Gill Sans MT" panose="020B0502020104020203" pitchFamily="34" charset="0"/>
              </a:rPr>
              <a:t>olds</a:t>
            </a:r>
            <a:endParaRPr lang="en-US" sz="2000" dirty="0">
              <a:latin typeface="Gill Sans MT" panose="020B0502020104020203" pitchFamily="34" charset="0"/>
            </a:endParaRPr>
          </a:p>
        </p:txBody>
      </p:sp>
      <p:sp>
        <p:nvSpPr>
          <p:cNvPr id="15" name="TextBox 14">
            <a:extLst>
              <a:ext uri="{FF2B5EF4-FFF2-40B4-BE49-F238E27FC236}">
                <a16:creationId xmlns:a16="http://schemas.microsoft.com/office/drawing/2014/main" id="{47A3346C-719A-44E2-A5C9-FB318778D32A}"/>
              </a:ext>
            </a:extLst>
          </p:cNvPr>
          <p:cNvSpPr txBox="1"/>
          <p:nvPr/>
        </p:nvSpPr>
        <p:spPr>
          <a:xfrm>
            <a:off x="2482165" y="1456931"/>
            <a:ext cx="1321196" cy="523220"/>
          </a:xfrm>
          <a:prstGeom prst="rect">
            <a:avLst/>
          </a:prstGeom>
          <a:noFill/>
        </p:spPr>
        <p:txBody>
          <a:bodyPr wrap="none" rtlCol="0">
            <a:spAutoFit/>
          </a:bodyPr>
          <a:lstStyle/>
          <a:p>
            <a:r>
              <a:rPr lang="en-US" sz="2800" dirty="0">
                <a:latin typeface="Gill Sans MT" panose="020B0502020104020203" pitchFamily="34" charset="0"/>
              </a:rPr>
              <a:t>Animals</a:t>
            </a:r>
          </a:p>
        </p:txBody>
      </p:sp>
      <p:sp>
        <p:nvSpPr>
          <p:cNvPr id="16" name="TextBox 15">
            <a:extLst>
              <a:ext uri="{FF2B5EF4-FFF2-40B4-BE49-F238E27FC236}">
                <a16:creationId xmlns:a16="http://schemas.microsoft.com/office/drawing/2014/main" id="{8908F661-2D9C-4A4A-88ED-0AE6DE26AE2A}"/>
              </a:ext>
            </a:extLst>
          </p:cNvPr>
          <p:cNvSpPr txBox="1"/>
          <p:nvPr/>
        </p:nvSpPr>
        <p:spPr>
          <a:xfrm>
            <a:off x="8525758" y="1456931"/>
            <a:ext cx="1298753" cy="523220"/>
          </a:xfrm>
          <a:prstGeom prst="rect">
            <a:avLst/>
          </a:prstGeom>
          <a:noFill/>
        </p:spPr>
        <p:txBody>
          <a:bodyPr wrap="none" rtlCol="0">
            <a:spAutoFit/>
          </a:bodyPr>
          <a:lstStyle/>
          <a:p>
            <a:r>
              <a:rPr lang="en-US" sz="2800" dirty="0">
                <a:latin typeface="Gill Sans MT" panose="020B0502020104020203" pitchFamily="34" charset="0"/>
              </a:rPr>
              <a:t>Gender</a:t>
            </a:r>
          </a:p>
        </p:txBody>
      </p:sp>
      <p:sp>
        <p:nvSpPr>
          <p:cNvPr id="30" name="TextBox 29">
            <a:extLst>
              <a:ext uri="{FF2B5EF4-FFF2-40B4-BE49-F238E27FC236}">
                <a16:creationId xmlns:a16="http://schemas.microsoft.com/office/drawing/2014/main" id="{873B2091-0DFB-4EAD-AF24-656EDFC0B464}"/>
              </a:ext>
            </a:extLst>
          </p:cNvPr>
          <p:cNvSpPr txBox="1"/>
          <p:nvPr/>
        </p:nvSpPr>
        <p:spPr>
          <a:xfrm>
            <a:off x="11142813" y="4420570"/>
            <a:ext cx="993775" cy="584775"/>
          </a:xfrm>
          <a:prstGeom prst="rect">
            <a:avLst/>
          </a:prstGeom>
          <a:noFill/>
        </p:spPr>
        <p:txBody>
          <a:bodyPr wrap="square" rtlCol="0">
            <a:spAutoFit/>
          </a:bodyPr>
          <a:lstStyle/>
          <a:p>
            <a:r>
              <a:rPr lang="en-US" sz="1600" dirty="0">
                <a:solidFill>
                  <a:schemeClr val="tx1">
                    <a:lumMod val="65000"/>
                    <a:lumOff val="35000"/>
                  </a:schemeClr>
                </a:solidFill>
                <a:latin typeface="Gill Sans MT" panose="020B0502020104020203" pitchFamily="34" charset="0"/>
              </a:rPr>
              <a:t>Bands = </a:t>
            </a:r>
            <a:br>
              <a:rPr lang="en-US" sz="1600" dirty="0">
                <a:solidFill>
                  <a:schemeClr val="tx1">
                    <a:lumMod val="65000"/>
                    <a:lumOff val="35000"/>
                  </a:schemeClr>
                </a:solidFill>
                <a:latin typeface="Gill Sans MT" panose="020B0502020104020203" pitchFamily="34" charset="0"/>
              </a:rPr>
            </a:br>
            <a:r>
              <a:rPr lang="en-US" sz="1600" dirty="0">
                <a:solidFill>
                  <a:schemeClr val="tx1">
                    <a:lumMod val="65000"/>
                    <a:lumOff val="35000"/>
                  </a:schemeClr>
                </a:solidFill>
                <a:latin typeface="Gill Sans MT" panose="020B0502020104020203" pitchFamily="34" charset="0"/>
              </a:rPr>
              <a:t>SE</a:t>
            </a:r>
          </a:p>
        </p:txBody>
      </p:sp>
    </p:spTree>
    <p:extLst>
      <p:ext uri="{BB962C8B-B14F-4D97-AF65-F5344CB8AC3E}">
        <p14:creationId xmlns:p14="http://schemas.microsoft.com/office/powerpoint/2010/main" val="74159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8" name="TextBox 17">
            <a:extLst>
              <a:ext uri="{FF2B5EF4-FFF2-40B4-BE49-F238E27FC236}">
                <a16:creationId xmlns:a16="http://schemas.microsoft.com/office/drawing/2014/main" id="{CE1F0788-0BA9-4EE7-9910-90AD541D13E5}"/>
              </a:ext>
            </a:extLst>
          </p:cNvPr>
          <p:cNvSpPr txBox="1"/>
          <p:nvPr/>
        </p:nvSpPr>
        <p:spPr>
          <a:xfrm>
            <a:off x="3621710" y="839607"/>
            <a:ext cx="2756204" cy="1200329"/>
          </a:xfrm>
          <a:prstGeom prst="rect">
            <a:avLst/>
          </a:prstGeom>
          <a:noFill/>
        </p:spPr>
        <p:txBody>
          <a:bodyPr wrap="none" rtlCol="0">
            <a:spAutoFit/>
          </a:bodyPr>
          <a:lstStyle/>
          <a:p>
            <a:r>
              <a:rPr lang="en-US" sz="2400" dirty="0">
                <a:latin typeface="Gill Sans MT" panose="020B0502020104020203" pitchFamily="34" charset="0"/>
              </a:rPr>
              <a:t>the property is an</a:t>
            </a:r>
            <a:br>
              <a:rPr lang="en-US" sz="2400" dirty="0">
                <a:latin typeface="Gill Sans MT" panose="020B0502020104020203" pitchFamily="34" charset="0"/>
              </a:rPr>
            </a:br>
            <a:r>
              <a:rPr lang="en-US" sz="2400" b="1" dirty="0">
                <a:latin typeface="Gill Sans MT" panose="020B0502020104020203" pitchFamily="34" charset="0"/>
              </a:rPr>
              <a:t>inherent property</a:t>
            </a:r>
            <a:br>
              <a:rPr lang="en-US" sz="2400" dirty="0">
                <a:latin typeface="Gill Sans MT" panose="020B0502020104020203" pitchFamily="34" charset="0"/>
              </a:rPr>
            </a:br>
            <a:r>
              <a:rPr lang="en-US" sz="2400" dirty="0">
                <a:latin typeface="Gill Sans MT" panose="020B0502020104020203" pitchFamily="34" charset="0"/>
              </a:rPr>
              <a:t>of that category</a:t>
            </a:r>
          </a:p>
        </p:txBody>
      </p:sp>
      <p:sp>
        <p:nvSpPr>
          <p:cNvPr id="17" name="Title 3">
            <a:extLst>
              <a:ext uri="{FF2B5EF4-FFF2-40B4-BE49-F238E27FC236}">
                <a16:creationId xmlns:a16="http://schemas.microsoft.com/office/drawing/2014/main" id="{C9B8DA7E-B334-481B-B901-4B7D39561AB2}"/>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9" name="Title 3">
            <a:extLst>
              <a:ext uri="{FF2B5EF4-FFF2-40B4-BE49-F238E27FC236}">
                <a16:creationId xmlns:a16="http://schemas.microsoft.com/office/drawing/2014/main" id="{2BB73CA5-1F39-414E-AEA6-87020C0F3E8E}"/>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3976710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7" name="Rectangle 16">
            <a:extLst>
              <a:ext uri="{FF2B5EF4-FFF2-40B4-BE49-F238E27FC236}">
                <a16:creationId xmlns:a16="http://schemas.microsoft.com/office/drawing/2014/main" id="{5E421B22-A5A5-482D-BF48-484795027C4D}"/>
              </a:ext>
            </a:extLst>
          </p:cNvPr>
          <p:cNvSpPr/>
          <p:nvPr/>
        </p:nvSpPr>
        <p:spPr>
          <a:xfrm>
            <a:off x="360431" y="310293"/>
            <a:ext cx="6488603"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depending on background contextual information.</a:t>
            </a:r>
          </a:p>
        </p:txBody>
      </p:sp>
      <p:sp>
        <p:nvSpPr>
          <p:cNvPr id="18" name="Title 3">
            <a:extLst>
              <a:ext uri="{FF2B5EF4-FFF2-40B4-BE49-F238E27FC236}">
                <a16:creationId xmlns:a16="http://schemas.microsoft.com/office/drawing/2014/main" id="{349F110A-6229-491E-843C-A18236AA78BB}"/>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19" name="Title 3">
            <a:extLst>
              <a:ext uri="{FF2B5EF4-FFF2-40B4-BE49-F238E27FC236}">
                <a16:creationId xmlns:a16="http://schemas.microsoft.com/office/drawing/2014/main" id="{18A26FFA-6FEE-4BB3-9BDD-8860CBE387DE}"/>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3533094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D520E32B-D826-4696-8958-5ED9C2640682}"/>
              </a:ext>
            </a:extLst>
          </p:cNvPr>
          <p:cNvCxnSpPr>
            <a:cxnSpLocks/>
          </p:cNvCxnSpPr>
          <p:nvPr/>
        </p:nvCxnSpPr>
        <p:spPr>
          <a:xfrm flipV="1">
            <a:off x="4941239" y="1812750"/>
            <a:ext cx="1552354" cy="818707"/>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3BA2104-3B13-45CF-AE72-EC3BB1F10CA5}"/>
              </a:ext>
            </a:extLst>
          </p:cNvPr>
          <p:cNvCxnSpPr>
            <a:cxnSpLocks/>
          </p:cNvCxnSpPr>
          <p:nvPr/>
        </p:nvCxnSpPr>
        <p:spPr>
          <a:xfrm>
            <a:off x="4941239" y="4051006"/>
            <a:ext cx="1552354" cy="75845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84E1F47-88D6-4C0E-A7AC-03970041920A}"/>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1" name="Rectangle 20">
            <a:extLst>
              <a:ext uri="{FF2B5EF4-FFF2-40B4-BE49-F238E27FC236}">
                <a16:creationId xmlns:a16="http://schemas.microsoft.com/office/drawing/2014/main" id="{D61CE9F6-2CC0-4328-851B-B68C51A523AD}"/>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3BD26EBE-1CD1-4579-9306-289642A268CA}"/>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9" name="Rectangle: Rounded Corners 28">
            <a:extLst>
              <a:ext uri="{FF2B5EF4-FFF2-40B4-BE49-F238E27FC236}">
                <a16:creationId xmlns:a16="http://schemas.microsoft.com/office/drawing/2014/main" id="{A248F41A-F4B0-4117-B107-56D978BF7257}"/>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0" name="Rectangle: Rounded Corners 29">
            <a:extLst>
              <a:ext uri="{FF2B5EF4-FFF2-40B4-BE49-F238E27FC236}">
                <a16:creationId xmlns:a16="http://schemas.microsoft.com/office/drawing/2014/main" id="{A485F90A-ECB5-49F7-8F0A-A572F96FD839}"/>
              </a:ext>
            </a:extLst>
          </p:cNvPr>
          <p:cNvSpPr/>
          <p:nvPr/>
        </p:nvSpPr>
        <p:spPr>
          <a:xfrm flipH="1">
            <a:off x="9058084"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Rounded Corners 30">
            <a:extLst>
              <a:ext uri="{FF2B5EF4-FFF2-40B4-BE49-F238E27FC236}">
                <a16:creationId xmlns:a16="http://schemas.microsoft.com/office/drawing/2014/main" id="{916F7A44-FECA-4382-923A-3EE42FE7618E}"/>
              </a:ext>
            </a:extLst>
          </p:cNvPr>
          <p:cNvSpPr/>
          <p:nvPr/>
        </p:nvSpPr>
        <p:spPr>
          <a:xfrm flipH="1">
            <a:off x="7757885"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itle 3">
            <a:extLst>
              <a:ext uri="{FF2B5EF4-FFF2-40B4-BE49-F238E27FC236}">
                <a16:creationId xmlns:a16="http://schemas.microsoft.com/office/drawing/2014/main" id="{7A530E20-1448-4674-AE8A-7555620BE45C}"/>
              </a:ext>
            </a:extLst>
          </p:cNvPr>
          <p:cNvSpPr txBox="1">
            <a:spLocks/>
          </p:cNvSpPr>
          <p:nvPr/>
        </p:nvSpPr>
        <p:spPr>
          <a:xfrm>
            <a:off x="849131" y="2240410"/>
            <a:ext cx="4519867"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Formal explanations</a:t>
            </a:r>
          </a:p>
        </p:txBody>
      </p:sp>
      <p:sp>
        <p:nvSpPr>
          <p:cNvPr id="8" name="TextBox 7">
            <a:extLst>
              <a:ext uri="{FF2B5EF4-FFF2-40B4-BE49-F238E27FC236}">
                <a16:creationId xmlns:a16="http://schemas.microsoft.com/office/drawing/2014/main" id="{1CFB08D6-65F1-485F-A314-DBBF02E4C14D}"/>
              </a:ext>
            </a:extLst>
          </p:cNvPr>
          <p:cNvSpPr txBox="1"/>
          <p:nvPr/>
        </p:nvSpPr>
        <p:spPr>
          <a:xfrm>
            <a:off x="849131" y="3429000"/>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sp>
        <p:nvSpPr>
          <p:cNvPr id="14" name="Content Placeholder 2">
            <a:extLst>
              <a:ext uri="{FF2B5EF4-FFF2-40B4-BE49-F238E27FC236}">
                <a16:creationId xmlns:a16="http://schemas.microsoft.com/office/drawing/2014/main" id="{9FBF77D5-5BF0-4F42-8D31-694586A6E3A8}"/>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Gelman, </a:t>
            </a:r>
            <a:r>
              <a:rPr lang="en-US" sz="1800" dirty="0" err="1">
                <a:latin typeface="Gill Sans MT" panose="020B0502020104020203" pitchFamily="34" charset="0"/>
              </a:rPr>
              <a:t>Cimpian</a:t>
            </a:r>
            <a:r>
              <a:rPr lang="en-US" sz="1800" dirty="0">
                <a:latin typeface="Gill Sans MT" panose="020B0502020104020203" pitchFamily="34" charset="0"/>
              </a:rPr>
              <a:t>, &amp; Roberts, 2018</a:t>
            </a:r>
          </a:p>
        </p:txBody>
      </p:sp>
      <p:sp>
        <p:nvSpPr>
          <p:cNvPr id="18" name="Rectangle 17">
            <a:extLst>
              <a:ext uri="{FF2B5EF4-FFF2-40B4-BE49-F238E27FC236}">
                <a16:creationId xmlns:a16="http://schemas.microsoft.com/office/drawing/2014/main" id="{DF1BFBB0-3EA9-4182-838A-BDCCCBD78BAD}"/>
              </a:ext>
            </a:extLst>
          </p:cNvPr>
          <p:cNvSpPr/>
          <p:nvPr/>
        </p:nvSpPr>
        <p:spPr>
          <a:xfrm>
            <a:off x="2997185" y="409867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19" name="Rectangle 18">
            <a:extLst>
              <a:ext uri="{FF2B5EF4-FFF2-40B4-BE49-F238E27FC236}">
                <a16:creationId xmlns:a16="http://schemas.microsoft.com/office/drawing/2014/main" id="{E6F7CEC4-C1F2-49D7-A121-C176972FDC51}"/>
              </a:ext>
            </a:extLst>
          </p:cNvPr>
          <p:cNvSpPr/>
          <p:nvPr/>
        </p:nvSpPr>
        <p:spPr>
          <a:xfrm>
            <a:off x="1666727" y="409867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3" name="Title 3">
            <a:extLst>
              <a:ext uri="{FF2B5EF4-FFF2-40B4-BE49-F238E27FC236}">
                <a16:creationId xmlns:a16="http://schemas.microsoft.com/office/drawing/2014/main" id="{5B419E03-FCDD-49B9-B931-04E41129F911}"/>
              </a:ext>
            </a:extLst>
          </p:cNvPr>
          <p:cNvSpPr txBox="1">
            <a:spLocks/>
          </p:cNvSpPr>
          <p:nvPr/>
        </p:nvSpPr>
        <p:spPr>
          <a:xfrm>
            <a:off x="1047717" y="4405930"/>
            <a:ext cx="710152" cy="71468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800" dirty="0">
                <a:latin typeface="Gill Sans MT" panose="020B0502020104020203" pitchFamily="34" charset="0"/>
              </a:rPr>
              <a:t>+</a:t>
            </a:r>
          </a:p>
        </p:txBody>
      </p:sp>
      <p:sp>
        <p:nvSpPr>
          <p:cNvPr id="24" name="Rectangle 23">
            <a:extLst>
              <a:ext uri="{FF2B5EF4-FFF2-40B4-BE49-F238E27FC236}">
                <a16:creationId xmlns:a16="http://schemas.microsoft.com/office/drawing/2014/main" id="{78D3CE65-963C-48A3-AAA2-5A82152978D2}"/>
              </a:ext>
            </a:extLst>
          </p:cNvPr>
          <p:cNvSpPr/>
          <p:nvPr/>
        </p:nvSpPr>
        <p:spPr>
          <a:xfrm>
            <a:off x="360431" y="310293"/>
            <a:ext cx="6488603" cy="1384995"/>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depending on background contextual information.</a:t>
            </a:r>
          </a:p>
        </p:txBody>
      </p:sp>
      <p:sp>
        <p:nvSpPr>
          <p:cNvPr id="25" name="Title 3">
            <a:extLst>
              <a:ext uri="{FF2B5EF4-FFF2-40B4-BE49-F238E27FC236}">
                <a16:creationId xmlns:a16="http://schemas.microsoft.com/office/drawing/2014/main" id="{A5D299B8-C1BF-4750-96DF-A1EEDF69C504}"/>
              </a:ext>
            </a:extLst>
          </p:cNvPr>
          <p:cNvSpPr>
            <a:spLocks noGrp="1"/>
          </p:cNvSpPr>
          <p:nvPr>
            <p:ph type="title"/>
          </p:nvPr>
        </p:nvSpPr>
        <p:spPr>
          <a:xfrm>
            <a:off x="7026313" y="3117478"/>
            <a:ext cx="4519867" cy="2161956"/>
          </a:xfrm>
        </p:spPr>
        <p:txBody>
          <a:bodyPr>
            <a:normAutofit/>
          </a:bodyPr>
          <a:lstStyle/>
          <a:p>
            <a:r>
              <a:rPr lang="en-US" sz="4400" dirty="0"/>
              <a:t>A social-structural construal</a:t>
            </a:r>
          </a:p>
        </p:txBody>
      </p:sp>
      <p:sp>
        <p:nvSpPr>
          <p:cNvPr id="26" name="Title 3">
            <a:extLst>
              <a:ext uri="{FF2B5EF4-FFF2-40B4-BE49-F238E27FC236}">
                <a16:creationId xmlns:a16="http://schemas.microsoft.com/office/drawing/2014/main" id="{C11029F2-8BA0-4F01-BDAA-5CB74D120400}"/>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Tree>
    <p:extLst>
      <p:ext uri="{BB962C8B-B14F-4D97-AF65-F5344CB8AC3E}">
        <p14:creationId xmlns:p14="http://schemas.microsoft.com/office/powerpoint/2010/main" val="30318614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3" y="3320513"/>
            <a:ext cx="9788719" cy="3345180"/>
          </a:xfrm>
        </p:spPr>
        <p:txBody>
          <a:bodyPr>
            <a:normAutofit/>
          </a:bodyPr>
          <a:lstStyle/>
          <a:p>
            <a:pPr marL="0" lvl="0" indent="0">
              <a:buNone/>
            </a:pPr>
            <a:r>
              <a:rPr lang="en-US" sz="2800" b="1" dirty="0">
                <a:solidFill>
                  <a:prstClr val="black">
                    <a:lumMod val="85000"/>
                    <a:lumOff val="15000"/>
                  </a:prstClr>
                </a:solidFill>
              </a:rPr>
              <a:t>Social-structural factors</a:t>
            </a:r>
          </a:p>
          <a:p>
            <a:pPr marL="483045" lvl="1" indent="-227013">
              <a:buFont typeface="Arial" pitchFamily="34" charset="0"/>
              <a:buChar char="•"/>
            </a:pPr>
            <a:r>
              <a:rPr lang="en-US" sz="2800" dirty="0">
                <a:solidFill>
                  <a:prstClr val="black">
                    <a:lumMod val="85000"/>
                    <a:lumOff val="15000"/>
                  </a:prstClr>
                </a:solidFill>
              </a:rPr>
              <a:t>stable extrinsic factors that act on a category </a:t>
            </a:r>
            <a:br>
              <a:rPr lang="en-US" sz="2800" dirty="0">
                <a:solidFill>
                  <a:prstClr val="black">
                    <a:lumMod val="85000"/>
                    <a:lumOff val="15000"/>
                  </a:prstClr>
                </a:solidFill>
              </a:rPr>
            </a:br>
            <a:r>
              <a:rPr lang="en-US" sz="2800" dirty="0">
                <a:solidFill>
                  <a:prstClr val="black">
                    <a:lumMod val="85000"/>
                    <a:lumOff val="15000"/>
                  </a:prstClr>
                </a:solidFill>
              </a:rPr>
              <a:t>by virtue of where the category is situated within a </a:t>
            </a:r>
            <a:br>
              <a:rPr lang="en-US" sz="2800" dirty="0">
                <a:solidFill>
                  <a:prstClr val="black">
                    <a:lumMod val="85000"/>
                    <a:lumOff val="15000"/>
                  </a:prstClr>
                </a:solidFill>
              </a:rPr>
            </a:br>
            <a:r>
              <a:rPr lang="en-US" sz="2800" dirty="0">
                <a:solidFill>
                  <a:prstClr val="black">
                    <a:lumMod val="85000"/>
                    <a:lumOff val="15000"/>
                  </a:prstClr>
                </a:solidFill>
              </a:rPr>
              <a:t>larger social structure</a:t>
            </a:r>
          </a:p>
          <a:p>
            <a:pPr marL="483045" lvl="1" indent="-227013">
              <a:buFont typeface="Arial" pitchFamily="34" charset="0"/>
              <a:buChar char="•"/>
            </a:pPr>
            <a:r>
              <a:rPr lang="en-US" sz="2800" dirty="0">
                <a:solidFill>
                  <a:prstClr val="black">
                    <a:lumMod val="85000"/>
                    <a:lumOff val="15000"/>
                  </a:prstClr>
                </a:solidFill>
              </a:rPr>
              <a:t>e.g. the social status, treatment, and experience of </a:t>
            </a:r>
            <a:br>
              <a:rPr lang="en-US" sz="2800" dirty="0">
                <a:solidFill>
                  <a:prstClr val="black">
                    <a:lumMod val="85000"/>
                    <a:lumOff val="15000"/>
                  </a:prstClr>
                </a:solidFill>
              </a:rPr>
            </a:br>
            <a:r>
              <a:rPr lang="en-US" sz="2800" dirty="0">
                <a:solidFill>
                  <a:prstClr val="black">
                    <a:lumMod val="85000"/>
                    <a:lumOff val="15000"/>
                  </a:prstClr>
                </a:solidFill>
              </a:rPr>
              <a:t>women in our society</a:t>
            </a:r>
          </a:p>
          <a:p>
            <a:pPr marL="483045" lvl="1" indent="-227013">
              <a:buFont typeface="Arial" pitchFamily="34" charset="0"/>
              <a:buChar char="•"/>
            </a:pPr>
            <a:r>
              <a:rPr lang="en-US" sz="2800" dirty="0">
                <a:solidFill>
                  <a:prstClr val="black">
                    <a:lumMod val="85000"/>
                    <a:lumOff val="15000"/>
                  </a:prstClr>
                </a:solidFill>
              </a:rPr>
              <a:t>The social experience of being a category member </a:t>
            </a:r>
            <a:br>
              <a:rPr lang="en-US" sz="2800" dirty="0">
                <a:solidFill>
                  <a:prstClr val="black">
                    <a:lumMod val="85000"/>
                    <a:lumOff val="15000"/>
                  </a:prstClr>
                </a:solidFill>
              </a:rPr>
            </a:br>
            <a:r>
              <a:rPr lang="en-US" sz="2800" dirty="0">
                <a:solidFill>
                  <a:prstClr val="black">
                    <a:lumMod val="85000"/>
                    <a:lumOff val="15000"/>
                  </a:prstClr>
                </a:solidFill>
              </a:rPr>
              <a:t>becomes part of what it means to be a category member</a:t>
            </a:r>
          </a:p>
          <a:p>
            <a:pPr marL="256032" lvl="1" indent="0">
              <a:buNone/>
            </a:pPr>
            <a:endParaRPr lang="en-US" sz="2800" dirty="0">
              <a:latin typeface="Cambria" panose="02040503050406030204" pitchFamily="18" charset="0"/>
              <a:ea typeface="Cambria" panose="02040503050406030204" pitchFamily="18" charset="0"/>
            </a:endParaRPr>
          </a:p>
          <a:p>
            <a:pPr marL="483045" lvl="1" indent="-227013">
              <a:buFont typeface="Arial" panose="020B0604020202020204" pitchFamily="34" charset="0"/>
              <a:buChar char="•"/>
            </a:pPr>
            <a:endParaRPr lang="en-US" sz="2800" dirty="0">
              <a:latin typeface="Cambria" panose="02040503050406030204" pitchFamily="18" charset="0"/>
              <a:ea typeface="Cambria" panose="02040503050406030204" pitchFamily="18" charset="0"/>
            </a:endParaRPr>
          </a:p>
        </p:txBody>
      </p:sp>
      <p:sp>
        <p:nvSpPr>
          <p:cNvPr id="6" name="Content Placeholder 2"/>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t>Haslanger</a:t>
            </a:r>
            <a:r>
              <a:rPr lang="en-US" sz="1800" dirty="0"/>
              <a:t>, 2016</a:t>
            </a:r>
          </a:p>
        </p:txBody>
      </p:sp>
      <p:sp>
        <p:nvSpPr>
          <p:cNvPr id="7" name="Rectangle 6">
            <a:extLst>
              <a:ext uri="{FF2B5EF4-FFF2-40B4-BE49-F238E27FC236}">
                <a16:creationId xmlns:a16="http://schemas.microsoft.com/office/drawing/2014/main" id="{1B99CC20-1977-4806-82DE-140B739BC8F9}"/>
              </a:ext>
            </a:extLst>
          </p:cNvPr>
          <p:cNvSpPr/>
          <p:nvPr/>
        </p:nvSpPr>
        <p:spPr>
          <a:xfrm>
            <a:off x="657224" y="314424"/>
            <a:ext cx="10591800" cy="954107"/>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background contextual information.</a:t>
            </a:r>
          </a:p>
        </p:txBody>
      </p:sp>
      <p:sp>
        <p:nvSpPr>
          <p:cNvPr id="11" name="Rectangle 10">
            <a:extLst>
              <a:ext uri="{FF2B5EF4-FFF2-40B4-BE49-F238E27FC236}">
                <a16:creationId xmlns:a16="http://schemas.microsoft.com/office/drawing/2014/main" id="{A7CBDCD8-A451-4DE6-873B-28276652D9E4}"/>
              </a:ext>
            </a:extLst>
          </p:cNvPr>
          <p:cNvSpPr/>
          <p:nvPr/>
        </p:nvSpPr>
        <p:spPr>
          <a:xfrm>
            <a:off x="657224" y="1613118"/>
            <a:ext cx="11026776" cy="1384995"/>
          </a:xfrm>
          <a:prstGeom prst="rect">
            <a:avLst/>
          </a:prstGeom>
        </p:spPr>
        <p:txBody>
          <a:bodyPr wrap="square">
            <a:spAutoFit/>
          </a:bodyPr>
          <a:lstStyle/>
          <a:p>
            <a:pPr marL="256032" lvl="1" indent="0">
              <a:buNone/>
            </a:pPr>
            <a:r>
              <a:rPr lang="en-US" sz="2800" dirty="0">
                <a:latin typeface="Cambria" panose="02040503050406030204" pitchFamily="18" charset="0"/>
                <a:ea typeface="Cambria" panose="02040503050406030204" pitchFamily="18" charset="0"/>
              </a:rPr>
              <a:t>“Spot </a:t>
            </a:r>
            <a:r>
              <a:rPr lang="en-US" sz="2800" dirty="0">
                <a:solidFill>
                  <a:schemeClr val="accent1">
                    <a:lumMod val="75000"/>
                  </a:schemeClr>
                </a:solidFill>
                <a:latin typeface="Cambria" panose="02040503050406030204" pitchFamily="18" charset="0"/>
                <a:ea typeface="Cambria" panose="02040503050406030204" pitchFamily="18" charset="0"/>
              </a:rPr>
              <a:t>can’t enter the cafeteria </a:t>
            </a:r>
            <a:r>
              <a:rPr lang="en-US" sz="2800" dirty="0">
                <a:latin typeface="Cambria" panose="02040503050406030204" pitchFamily="18" charset="0"/>
                <a:ea typeface="Cambria" panose="02040503050406030204" pitchFamily="18" charset="0"/>
              </a:rPr>
              <a:t>because Spot is </a:t>
            </a:r>
            <a:r>
              <a:rPr lang="en-US" sz="2800" dirty="0">
                <a:solidFill>
                  <a:srgbClr val="C09200"/>
                </a:solidFill>
                <a:latin typeface="Cambria" panose="02040503050406030204" pitchFamily="18" charset="0"/>
                <a:ea typeface="Cambria" panose="02040503050406030204" pitchFamily="18" charset="0"/>
              </a:rPr>
              <a:t>a dog</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“I </a:t>
            </a:r>
            <a:r>
              <a:rPr lang="en-US" sz="2800" dirty="0">
                <a:solidFill>
                  <a:schemeClr val="accent1">
                    <a:lumMod val="75000"/>
                  </a:schemeClr>
                </a:solidFill>
                <a:latin typeface="Cambria" panose="02040503050406030204" pitchFamily="18" charset="0"/>
                <a:ea typeface="Cambria" panose="02040503050406030204" pitchFamily="18" charset="0"/>
              </a:rPr>
              <a:t>walk in groups late at night </a:t>
            </a:r>
            <a:r>
              <a:rPr lang="en-US" sz="2800" dirty="0">
                <a:latin typeface="Cambria" panose="02040503050406030204" pitchFamily="18" charset="0"/>
                <a:ea typeface="Cambria" panose="02040503050406030204" pitchFamily="18" charset="0"/>
              </a:rPr>
              <a:t>because I’m </a:t>
            </a:r>
            <a:r>
              <a:rPr lang="en-US" sz="2800" dirty="0">
                <a:solidFill>
                  <a:srgbClr val="C09200"/>
                </a:solidFill>
                <a:latin typeface="Cambria" panose="02040503050406030204" pitchFamily="18" charset="0"/>
                <a:ea typeface="Cambria" panose="02040503050406030204" pitchFamily="18" charset="0"/>
              </a:rPr>
              <a:t>a woman</a:t>
            </a:r>
            <a:r>
              <a:rPr lang="en-US" sz="2800" dirty="0">
                <a:latin typeface="Cambria" panose="02040503050406030204" pitchFamily="18" charset="0"/>
                <a:ea typeface="Cambria" panose="02040503050406030204" pitchFamily="18" charset="0"/>
              </a:rPr>
              <a:t>.”</a:t>
            </a:r>
          </a:p>
          <a:p>
            <a:pPr marL="256032" lvl="1" indent="0">
              <a:buNone/>
            </a:pPr>
            <a:r>
              <a:rPr lang="en-US" sz="2800" dirty="0">
                <a:latin typeface="Cambria" panose="02040503050406030204" pitchFamily="18" charset="0"/>
                <a:ea typeface="Cambria" panose="02040503050406030204" pitchFamily="18" charset="0"/>
              </a:rPr>
              <a:t>“Rosa Parks </a:t>
            </a:r>
            <a:r>
              <a:rPr lang="en-US" sz="2800" dirty="0">
                <a:solidFill>
                  <a:schemeClr val="accent1">
                    <a:lumMod val="75000"/>
                  </a:schemeClr>
                </a:solidFill>
                <a:latin typeface="Cambria" panose="02040503050406030204" pitchFamily="18" charset="0"/>
                <a:ea typeface="Cambria" panose="02040503050406030204" pitchFamily="18" charset="0"/>
              </a:rPr>
              <a:t>couldn’t sit in the front of the bus</a:t>
            </a:r>
            <a:r>
              <a:rPr lang="en-US" sz="2800" dirty="0">
                <a:solidFill>
                  <a:schemeClr val="accent1"/>
                </a:solidFill>
                <a:latin typeface="Cambria" panose="02040503050406030204" pitchFamily="18" charset="0"/>
                <a:ea typeface="Cambria" panose="02040503050406030204" pitchFamily="18" charset="0"/>
              </a:rPr>
              <a:t> </a:t>
            </a:r>
            <a:r>
              <a:rPr lang="en-US" sz="2800" dirty="0">
                <a:latin typeface="Cambria" panose="02040503050406030204" pitchFamily="18" charset="0"/>
                <a:ea typeface="Cambria" panose="02040503050406030204" pitchFamily="18" charset="0"/>
              </a:rPr>
              <a:t>because she was </a:t>
            </a:r>
            <a:r>
              <a:rPr lang="en-US" sz="2800" dirty="0">
                <a:solidFill>
                  <a:srgbClr val="C09200"/>
                </a:solidFill>
                <a:latin typeface="Cambria" panose="02040503050406030204" pitchFamily="18" charset="0"/>
                <a:ea typeface="Cambria" panose="02040503050406030204" pitchFamily="18" charset="0"/>
              </a:rPr>
              <a:t>black</a:t>
            </a:r>
            <a:r>
              <a:rPr lang="en-US" sz="2800" dirty="0">
                <a:latin typeface="Cambria" panose="02040503050406030204" pitchFamily="18" charset="0"/>
                <a:ea typeface="Cambria" panose="02040503050406030204" pitchFamily="18" charset="0"/>
              </a:rPr>
              <a:t>.”</a:t>
            </a:r>
            <a:endParaRPr lang="en-US" dirty="0"/>
          </a:p>
        </p:txBody>
      </p:sp>
      <p:sp>
        <p:nvSpPr>
          <p:cNvPr id="14" name="Rectangle 13">
            <a:extLst>
              <a:ext uri="{FF2B5EF4-FFF2-40B4-BE49-F238E27FC236}">
                <a16:creationId xmlns:a16="http://schemas.microsoft.com/office/drawing/2014/main" id="{2FB0A122-CEF1-42B4-BA26-5199A2A9A1AE}"/>
              </a:ext>
            </a:extLst>
          </p:cNvPr>
          <p:cNvSpPr/>
          <p:nvPr/>
        </p:nvSpPr>
        <p:spPr>
          <a:xfrm>
            <a:off x="9787750" y="3263398"/>
            <a:ext cx="1975694" cy="1936407"/>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1BA1C5D4-0BCA-420F-8F8E-40D20EB18CDA}"/>
              </a:ext>
            </a:extLst>
          </p:cNvPr>
          <p:cNvSpPr/>
          <p:nvPr/>
        </p:nvSpPr>
        <p:spPr>
          <a:xfrm flipH="1">
            <a:off x="10200570" y="3631172"/>
            <a:ext cx="1166665" cy="1215086"/>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48E4D5D-BC04-4184-BD4C-36E1CDC7560A}"/>
              </a:ext>
            </a:extLst>
          </p:cNvPr>
          <p:cNvSpPr txBox="1"/>
          <p:nvPr/>
        </p:nvSpPr>
        <p:spPr>
          <a:xfrm>
            <a:off x="10302171" y="4849180"/>
            <a:ext cx="1499770" cy="369332"/>
          </a:xfrm>
          <a:prstGeom prst="rect">
            <a:avLst/>
          </a:prstGeom>
          <a:noFill/>
        </p:spPr>
        <p:txBody>
          <a:bodyPr wrap="none" rtlCol="0">
            <a:spAutoFit/>
          </a:bodyPr>
          <a:lstStyle/>
          <a:p>
            <a:r>
              <a:rPr lang="en-US" dirty="0"/>
              <a:t>social context</a:t>
            </a:r>
          </a:p>
        </p:txBody>
      </p:sp>
      <p:sp>
        <p:nvSpPr>
          <p:cNvPr id="17" name="TextBox 16">
            <a:extLst>
              <a:ext uri="{FF2B5EF4-FFF2-40B4-BE49-F238E27FC236}">
                <a16:creationId xmlns:a16="http://schemas.microsoft.com/office/drawing/2014/main" id="{65E9AC94-125F-4965-942E-AEF66A52DAF3}"/>
              </a:ext>
            </a:extLst>
          </p:cNvPr>
          <p:cNvSpPr txBox="1"/>
          <p:nvPr/>
        </p:nvSpPr>
        <p:spPr>
          <a:xfrm>
            <a:off x="10192264" y="3667776"/>
            <a:ext cx="1166666" cy="369332"/>
          </a:xfrm>
          <a:prstGeom prst="rect">
            <a:avLst/>
          </a:prstGeom>
          <a:noFill/>
        </p:spPr>
        <p:txBody>
          <a:bodyPr wrap="none" rtlCol="0">
            <a:spAutoFit/>
          </a:bodyPr>
          <a:lstStyle/>
          <a:p>
            <a:r>
              <a:rPr lang="en-US" dirty="0"/>
              <a:t>CATEGORY</a:t>
            </a:r>
          </a:p>
        </p:txBody>
      </p:sp>
    </p:spTree>
    <p:extLst>
      <p:ext uri="{BB962C8B-B14F-4D97-AF65-F5344CB8AC3E}">
        <p14:creationId xmlns:p14="http://schemas.microsoft.com/office/powerpoint/2010/main" val="40226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4" grpId="0" animBg="1"/>
      <p:bldP spid="15" grpId="0" animBg="1"/>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pic>
        <p:nvPicPr>
          <p:cNvPr id="18" name="Picture 17">
            <a:extLst>
              <a:ext uri="{FF2B5EF4-FFF2-40B4-BE49-F238E27FC236}">
                <a16:creationId xmlns:a16="http://schemas.microsoft.com/office/drawing/2014/main" id="{CC74BC9F-7CCF-4308-811F-BDE6049353EF}"/>
              </a:ext>
            </a:extLst>
          </p:cNvPr>
          <p:cNvPicPr>
            <a:picLocks noChangeAspect="1"/>
          </p:cNvPicPr>
          <p:nvPr/>
        </p:nvPicPr>
        <p:blipFill rotWithShape="1">
          <a:blip r:embed="rId3">
            <a:extLst>
              <a:ext uri="{28A0092B-C50C-407E-A947-70E740481C1C}">
                <a14:useLocalDpi xmlns:a14="http://schemas.microsoft.com/office/drawing/2010/main" val="0"/>
              </a:ext>
            </a:extLst>
          </a:blip>
          <a:srcRect l="61805" t="72736" r="15811" b="13401"/>
          <a:stretch/>
        </p:blipFill>
        <p:spPr>
          <a:xfrm>
            <a:off x="7160482" y="977831"/>
            <a:ext cx="2124028" cy="1016675"/>
          </a:xfrm>
          <a:prstGeom prst="rect">
            <a:avLst/>
          </a:prstGeom>
        </p:spPr>
      </p:pic>
      <p:pic>
        <p:nvPicPr>
          <p:cNvPr id="19" name="Picture 18">
            <a:extLst>
              <a:ext uri="{FF2B5EF4-FFF2-40B4-BE49-F238E27FC236}">
                <a16:creationId xmlns:a16="http://schemas.microsoft.com/office/drawing/2014/main" id="{D28BB1D9-E0FF-479A-9045-7F0565A61FF3}"/>
              </a:ext>
            </a:extLst>
          </p:cNvPr>
          <p:cNvPicPr>
            <a:picLocks noChangeAspect="1"/>
          </p:cNvPicPr>
          <p:nvPr/>
        </p:nvPicPr>
        <p:blipFill rotWithShape="1">
          <a:blip r:embed="rId3">
            <a:extLst>
              <a:ext uri="{28A0092B-C50C-407E-A947-70E740481C1C}">
                <a14:useLocalDpi xmlns:a14="http://schemas.microsoft.com/office/drawing/2010/main" val="0"/>
              </a:ext>
            </a:extLst>
          </a:blip>
          <a:srcRect l="15631" t="72736" r="60158" b="13401"/>
          <a:stretch/>
        </p:blipFill>
        <p:spPr>
          <a:xfrm>
            <a:off x="3247774" y="962778"/>
            <a:ext cx="2297470" cy="1016675"/>
          </a:xfrm>
          <a:prstGeom prst="rect">
            <a:avLst/>
          </a:prstGeom>
        </p:spPr>
      </p:pic>
      <p:sp>
        <p:nvSpPr>
          <p:cNvPr id="20" name="TextBox 19">
            <a:extLst>
              <a:ext uri="{FF2B5EF4-FFF2-40B4-BE49-F238E27FC236}">
                <a16:creationId xmlns:a16="http://schemas.microsoft.com/office/drawing/2014/main" id="{2E4F70C1-E554-45EA-B415-C1CAFFD0F2D7}"/>
              </a:ext>
            </a:extLst>
          </p:cNvPr>
          <p:cNvSpPr txBox="1"/>
          <p:nvPr/>
        </p:nvSpPr>
        <p:spPr>
          <a:xfrm>
            <a:off x="940424" y="819950"/>
            <a:ext cx="974947" cy="461665"/>
          </a:xfrm>
          <a:prstGeom prst="rect">
            <a:avLst/>
          </a:prstGeom>
          <a:noFill/>
        </p:spPr>
        <p:txBody>
          <a:bodyPr wrap="none" rtlCol="0">
            <a:spAutoFit/>
          </a:bodyPr>
          <a:lstStyle/>
          <a:p>
            <a:r>
              <a:rPr lang="en-US" sz="2400" dirty="0">
                <a:latin typeface="Gill Sans MT" panose="020B0502020104020203" pitchFamily="34" charset="0"/>
              </a:rPr>
              <a:t>1 trial:</a:t>
            </a:r>
          </a:p>
        </p:txBody>
      </p:sp>
      <p:sp>
        <p:nvSpPr>
          <p:cNvPr id="21" name="TextBox 20">
            <a:extLst>
              <a:ext uri="{FF2B5EF4-FFF2-40B4-BE49-F238E27FC236}">
                <a16:creationId xmlns:a16="http://schemas.microsoft.com/office/drawing/2014/main" id="{52AF6779-9382-442C-812F-8F166E59F7D1}"/>
              </a:ext>
            </a:extLst>
          </p:cNvPr>
          <p:cNvSpPr txBox="1"/>
          <p:nvPr/>
        </p:nvSpPr>
        <p:spPr>
          <a:xfrm>
            <a:off x="397191" y="1204932"/>
            <a:ext cx="2217145" cy="830997"/>
          </a:xfrm>
          <a:prstGeom prst="rect">
            <a:avLst/>
          </a:prstGeom>
          <a:noFill/>
        </p:spPr>
        <p:txBody>
          <a:bodyPr wrap="none" rtlCol="0">
            <a:spAutoFit/>
          </a:bodyPr>
          <a:lstStyle/>
          <a:p>
            <a:r>
              <a:rPr lang="en-US" sz="2400" dirty="0">
                <a:latin typeface="Gill Sans MT" panose="020B0502020104020203" pitchFamily="34" charset="0"/>
              </a:rPr>
              <a:t>a novel behavior</a:t>
            </a:r>
            <a:br>
              <a:rPr lang="en-US" sz="2400" dirty="0">
                <a:latin typeface="Gill Sans MT" panose="020B0502020104020203" pitchFamily="34" charset="0"/>
              </a:rPr>
            </a:br>
            <a:r>
              <a:rPr lang="en-US" sz="2400" dirty="0">
                <a:latin typeface="Gill Sans MT" panose="020B0502020104020203" pitchFamily="34" charset="0"/>
              </a:rPr>
              <a:t>(playing a game)</a:t>
            </a:r>
          </a:p>
        </p:txBody>
      </p:sp>
      <p:sp>
        <p:nvSpPr>
          <p:cNvPr id="22" name="Content Placeholder 2">
            <a:extLst>
              <a:ext uri="{FF2B5EF4-FFF2-40B4-BE49-F238E27FC236}">
                <a16:creationId xmlns:a16="http://schemas.microsoft.com/office/drawing/2014/main" id="{B0577F2D-3BC0-4953-BEE4-6BB2DFF0C7CE}"/>
              </a:ext>
            </a:extLst>
          </p:cNvPr>
          <p:cNvSpPr txBox="1">
            <a:spLocks/>
          </p:cNvSpPr>
          <p:nvPr/>
        </p:nvSpPr>
        <p:spPr>
          <a:xfrm>
            <a:off x="6630091" y="2090421"/>
            <a:ext cx="4154135" cy="259886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Structural context</a:t>
            </a:r>
          </a:p>
        </p:txBody>
      </p:sp>
      <p:pic>
        <p:nvPicPr>
          <p:cNvPr id="23" name="Picture 22">
            <a:extLst>
              <a:ext uri="{FF2B5EF4-FFF2-40B4-BE49-F238E27FC236}">
                <a16:creationId xmlns:a16="http://schemas.microsoft.com/office/drawing/2014/main" id="{864B2AA1-2650-4914-A20A-B4A7F52ED7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1005"/>
          <a:stretch/>
        </p:blipFill>
        <p:spPr>
          <a:xfrm>
            <a:off x="7318688" y="2621251"/>
            <a:ext cx="2776940" cy="1909672"/>
          </a:xfrm>
          <a:prstGeom prst="rect">
            <a:avLst/>
          </a:prstGeom>
        </p:spPr>
      </p:pic>
      <p:sp>
        <p:nvSpPr>
          <p:cNvPr id="24" name="Content Placeholder 2">
            <a:extLst>
              <a:ext uri="{FF2B5EF4-FFF2-40B4-BE49-F238E27FC236}">
                <a16:creationId xmlns:a16="http://schemas.microsoft.com/office/drawing/2014/main" id="{B85092EA-8FBD-45FF-ABF5-7E6222E03A6C}"/>
              </a:ext>
            </a:extLst>
          </p:cNvPr>
          <p:cNvSpPr txBox="1">
            <a:spLocks/>
          </p:cNvSpPr>
          <p:nvPr/>
        </p:nvSpPr>
        <p:spPr>
          <a:xfrm>
            <a:off x="1983585" y="2091666"/>
            <a:ext cx="4154135" cy="2598865"/>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Nonstructural context</a:t>
            </a:r>
          </a:p>
        </p:txBody>
      </p:sp>
      <p:pic>
        <p:nvPicPr>
          <p:cNvPr id="25" name="Picture 24">
            <a:extLst>
              <a:ext uri="{FF2B5EF4-FFF2-40B4-BE49-F238E27FC236}">
                <a16:creationId xmlns:a16="http://schemas.microsoft.com/office/drawing/2014/main" id="{1D8F4227-EA90-4D73-BF1B-C54BE7B7218C}"/>
              </a:ext>
            </a:extLst>
          </p:cNvPr>
          <p:cNvPicPr>
            <a:picLocks noChangeAspect="1"/>
          </p:cNvPicPr>
          <p:nvPr/>
        </p:nvPicPr>
        <p:blipFill rotWithShape="1">
          <a:blip r:embed="rId3">
            <a:extLst>
              <a:ext uri="{28A0092B-C50C-407E-A947-70E740481C1C}">
                <a14:useLocalDpi xmlns:a14="http://schemas.microsoft.com/office/drawing/2010/main" val="0"/>
              </a:ext>
            </a:extLst>
          </a:blip>
          <a:srcRect b="9317"/>
          <a:stretch/>
        </p:blipFill>
        <p:spPr>
          <a:xfrm>
            <a:off x="2698019" y="2557709"/>
            <a:ext cx="2725265" cy="190967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91983" y="5007670"/>
            <a:ext cx="3059364" cy="1200329"/>
          </a:xfrm>
          <a:prstGeom prst="rect">
            <a:avLst/>
          </a:prstGeom>
          <a:noFill/>
        </p:spPr>
        <p:txBody>
          <a:bodyPr wrap="none" rtlCol="0">
            <a:spAutoFit/>
          </a:bodyPr>
          <a:lstStyle/>
          <a:p>
            <a:pPr algn="ctr"/>
            <a:r>
              <a:rPr lang="en-US" sz="2400" dirty="0">
                <a:latin typeface="Gill Sans MT" panose="020B0502020104020203" pitchFamily="34" charset="0"/>
              </a:rPr>
              <a:t>1 essentialism measure</a:t>
            </a:r>
            <a:br>
              <a:rPr lang="en-US" sz="2400" dirty="0">
                <a:latin typeface="Gill Sans MT" panose="020B0502020104020203" pitchFamily="34" charset="0"/>
              </a:rPr>
            </a:br>
            <a:r>
              <a:rPr lang="en-US" sz="2400" dirty="0">
                <a:latin typeface="Gill Sans MT" panose="020B0502020104020203" pitchFamily="34" charset="0"/>
              </a:rPr>
              <a:t>(innateness:</a:t>
            </a:r>
            <a:br>
              <a:rPr lang="en-US" sz="2400" dirty="0">
                <a:latin typeface="Gill Sans MT" panose="020B0502020104020203" pitchFamily="34" charset="0"/>
              </a:rPr>
            </a:br>
            <a:r>
              <a:rPr lang="en-US" sz="2400" dirty="0">
                <a:latin typeface="Gill Sans MT" panose="020B0502020104020203" pitchFamily="34" charset="0"/>
              </a:rPr>
              <a:t>context switch)</a:t>
            </a:r>
          </a:p>
        </p:txBody>
      </p:sp>
      <p:sp>
        <p:nvSpPr>
          <p:cNvPr id="27" name="TextBox 26">
            <a:extLst>
              <a:ext uri="{FF2B5EF4-FFF2-40B4-BE49-F238E27FC236}">
                <a16:creationId xmlns:a16="http://schemas.microsoft.com/office/drawing/2014/main" id="{EBF1EBE2-8C11-4D2B-A2D1-F53502E0609F}"/>
              </a:ext>
            </a:extLst>
          </p:cNvPr>
          <p:cNvSpPr txBox="1"/>
          <p:nvPr/>
        </p:nvSpPr>
        <p:spPr>
          <a:xfrm>
            <a:off x="5983915" y="5076730"/>
            <a:ext cx="1692002" cy="1200329"/>
          </a:xfrm>
          <a:prstGeom prst="rect">
            <a:avLst/>
          </a:prstGeom>
          <a:noFill/>
        </p:spPr>
        <p:txBody>
          <a:bodyPr wrap="none" rtlCol="0">
            <a:spAutoFit/>
          </a:bodyPr>
          <a:lstStyle/>
          <a:p>
            <a:pPr algn="ctr"/>
            <a:r>
              <a:rPr lang="en-US" sz="2400" dirty="0">
                <a:latin typeface="Gill Sans MT" panose="020B0502020104020203" pitchFamily="34" charset="0"/>
              </a:rPr>
              <a:t>formal </a:t>
            </a:r>
            <a:br>
              <a:rPr lang="en-US" sz="2400" dirty="0">
                <a:latin typeface="Gill Sans MT" panose="020B0502020104020203" pitchFamily="34" charset="0"/>
              </a:rPr>
            </a:br>
            <a:r>
              <a:rPr lang="en-US" sz="2400" dirty="0">
                <a:latin typeface="Gill Sans MT" panose="020B0502020104020203" pitchFamily="34" charset="0"/>
              </a:rPr>
              <a:t>explanation </a:t>
            </a:r>
            <a:br>
              <a:rPr lang="en-US" sz="2400" dirty="0">
                <a:latin typeface="Gill Sans MT" panose="020B0502020104020203" pitchFamily="34" charset="0"/>
              </a:rPr>
            </a:br>
            <a:r>
              <a:rPr lang="en-US" sz="2400" dirty="0">
                <a:latin typeface="Gill Sans MT" panose="020B0502020104020203" pitchFamily="34" charset="0"/>
              </a:rPr>
              <a:t>rating</a:t>
            </a:r>
          </a:p>
        </p:txBody>
      </p:sp>
      <p:sp>
        <p:nvSpPr>
          <p:cNvPr id="3" name="Rectangle 2">
            <a:extLst>
              <a:ext uri="{FF2B5EF4-FFF2-40B4-BE49-F238E27FC236}">
                <a16:creationId xmlns:a16="http://schemas.microsoft.com/office/drawing/2014/main" id="{082F552F-408B-4812-9BB6-A139D3DA1B80}"/>
              </a:ext>
            </a:extLst>
          </p:cNvPr>
          <p:cNvSpPr/>
          <p:nvPr/>
        </p:nvSpPr>
        <p:spPr>
          <a:xfrm>
            <a:off x="7649026" y="5019760"/>
            <a:ext cx="4553704" cy="1323439"/>
          </a:xfrm>
          <a:prstGeom prst="rect">
            <a:avLst/>
          </a:prstGeom>
        </p:spPr>
        <p:txBody>
          <a:bodyPr wrap="square">
            <a:spAutoFit/>
          </a:bodyPr>
          <a:lstStyle/>
          <a:p>
            <a:r>
              <a:rPr lang="en-US" sz="2000" dirty="0">
                <a:latin typeface="+mj-lt"/>
              </a:rPr>
              <a:t>“Doggie, why does Suzy play Yellow-Ball?”</a:t>
            </a:r>
          </a:p>
          <a:p>
            <a:r>
              <a:rPr lang="en-US" sz="2000" dirty="0">
                <a:latin typeface="+mj-lt"/>
              </a:rPr>
              <a:t>Doggie: “Because Suzy is a girl.”</a:t>
            </a:r>
          </a:p>
          <a:p>
            <a:r>
              <a:rPr lang="en-US" sz="2000" dirty="0">
                <a:latin typeface="+mj-lt"/>
              </a:rPr>
              <a:t>Is it a good explanation or a bad explanation? (4-point)</a:t>
            </a:r>
          </a:p>
        </p:txBody>
      </p:sp>
      <p:pic>
        <p:nvPicPr>
          <p:cNvPr id="29" name="Picture 28">
            <a:extLst>
              <a:ext uri="{FF2B5EF4-FFF2-40B4-BE49-F238E27FC236}">
                <a16:creationId xmlns:a16="http://schemas.microsoft.com/office/drawing/2014/main" id="{FE93AB6D-ADE6-40F4-B75A-6438A0B6EAF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812" t="5903" r="33506" b="32459"/>
          <a:stretch/>
        </p:blipFill>
        <p:spPr>
          <a:xfrm>
            <a:off x="4544910" y="4949653"/>
            <a:ext cx="1034558" cy="1343309"/>
          </a:xfrm>
          <a:prstGeom prst="rect">
            <a:avLst/>
          </a:prstGeom>
        </p:spPr>
      </p:pic>
      <p:pic>
        <p:nvPicPr>
          <p:cNvPr id="30" name="Picture 29">
            <a:extLst>
              <a:ext uri="{FF2B5EF4-FFF2-40B4-BE49-F238E27FC236}">
                <a16:creationId xmlns:a16="http://schemas.microsoft.com/office/drawing/2014/main" id="{AF01E5E9-DA10-4005-9601-D12867CFC52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3201739" y="4999554"/>
            <a:ext cx="1215818" cy="1385768"/>
          </a:xfrm>
          <a:prstGeom prst="rect">
            <a:avLst/>
          </a:prstGeom>
        </p:spPr>
      </p:pic>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Tree>
    <p:extLst>
      <p:ext uri="{BB962C8B-B14F-4D97-AF65-F5344CB8AC3E}">
        <p14:creationId xmlns:p14="http://schemas.microsoft.com/office/powerpoint/2010/main" val="1718136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
        <p:nvSpPr>
          <p:cNvPr id="35" name="Rectangle 34">
            <a:extLst>
              <a:ext uri="{FF2B5EF4-FFF2-40B4-BE49-F238E27FC236}">
                <a16:creationId xmlns:a16="http://schemas.microsoft.com/office/drawing/2014/main" id="{4A30757D-DF91-4FB4-848B-2818BF657E02}"/>
              </a:ext>
            </a:extLst>
          </p:cNvPr>
          <p:cNvSpPr/>
          <p:nvPr/>
        </p:nvSpPr>
        <p:spPr>
          <a:xfrm>
            <a:off x="5698956" y="3816568"/>
            <a:ext cx="1265857" cy="646263"/>
          </a:xfrm>
          <a:prstGeom prst="rect">
            <a:avLst/>
          </a:prstGeom>
        </p:spPr>
        <p:txBody>
          <a:bodyPr wrap="square">
            <a:spAutoFit/>
          </a:bodyPr>
          <a:lstStyle/>
          <a:p>
            <a:r>
              <a:rPr lang="en-US" dirty="0">
                <a:solidFill>
                  <a:schemeClr val="tx1">
                    <a:lumMod val="65000"/>
                    <a:lumOff val="35000"/>
                  </a:schemeClr>
                </a:solidFill>
                <a:latin typeface="Gill Sans MT" panose="020B0502020104020203" pitchFamily="34" charset="0"/>
              </a:rPr>
              <a:t>Error bars </a:t>
            </a:r>
            <a:br>
              <a:rPr lang="en-US" dirty="0">
                <a:solidFill>
                  <a:schemeClr val="tx1">
                    <a:lumMod val="65000"/>
                    <a:lumOff val="35000"/>
                  </a:schemeClr>
                </a:solidFill>
                <a:latin typeface="Gill Sans MT" panose="020B0502020104020203" pitchFamily="34" charset="0"/>
              </a:rPr>
            </a:br>
            <a:r>
              <a:rPr lang="en-US" dirty="0">
                <a:solidFill>
                  <a:schemeClr val="tx1">
                    <a:lumMod val="65000"/>
                    <a:lumOff val="35000"/>
                  </a:schemeClr>
                </a:solidFill>
                <a:latin typeface="Gill Sans MT" panose="020B0502020104020203" pitchFamily="34" charset="0"/>
              </a:rPr>
              <a:t>= 1 </a:t>
            </a:r>
            <a:r>
              <a:rPr lang="en-US" i="1" dirty="0">
                <a:solidFill>
                  <a:schemeClr val="tx1">
                    <a:lumMod val="65000"/>
                    <a:lumOff val="35000"/>
                  </a:schemeClr>
                </a:solidFill>
                <a:latin typeface="Gill Sans MT" panose="020B0502020104020203" pitchFamily="34" charset="0"/>
              </a:rPr>
              <a:t>SEM</a:t>
            </a:r>
            <a:endParaRPr lang="en-US" dirty="0">
              <a:solidFill>
                <a:schemeClr val="tx1">
                  <a:lumMod val="65000"/>
                  <a:lumOff val="35000"/>
                </a:schemeClr>
              </a:solidFill>
              <a:latin typeface="Gill Sans MT" panose="020B0502020104020203" pitchFamily="34" charset="0"/>
            </a:endParaRPr>
          </a:p>
        </p:txBody>
      </p:sp>
      <p:pic>
        <p:nvPicPr>
          <p:cNvPr id="36" name="Picture 35">
            <a:extLst>
              <a:ext uri="{FF2B5EF4-FFF2-40B4-BE49-F238E27FC236}">
                <a16:creationId xmlns:a16="http://schemas.microsoft.com/office/drawing/2014/main" id="{022C43FC-1E38-4D28-92CC-6662CC523D86}"/>
              </a:ext>
            </a:extLst>
          </p:cNvPr>
          <p:cNvPicPr>
            <a:picLocks noChangeAspect="1"/>
          </p:cNvPicPr>
          <p:nvPr/>
        </p:nvPicPr>
        <p:blipFill rotWithShape="1">
          <a:blip r:embed="rId3"/>
          <a:srcRect l="87458" t="33826" r="-232" b="31319"/>
          <a:stretch/>
        </p:blipFill>
        <p:spPr>
          <a:xfrm>
            <a:off x="5569885" y="2558721"/>
            <a:ext cx="1524000" cy="1193556"/>
          </a:xfrm>
          <a:prstGeom prst="rect">
            <a:avLst/>
          </a:prstGeom>
        </p:spPr>
      </p:pic>
      <p:pic>
        <p:nvPicPr>
          <p:cNvPr id="37" name="Picture 36">
            <a:extLst>
              <a:ext uri="{FF2B5EF4-FFF2-40B4-BE49-F238E27FC236}">
                <a16:creationId xmlns:a16="http://schemas.microsoft.com/office/drawing/2014/main" id="{4658204A-E6AD-41EF-9E31-4D08E9AD620E}"/>
              </a:ext>
            </a:extLst>
          </p:cNvPr>
          <p:cNvPicPr>
            <a:picLocks noChangeAspect="1"/>
          </p:cNvPicPr>
          <p:nvPr/>
        </p:nvPicPr>
        <p:blipFill rotWithShape="1">
          <a:blip r:embed="rId3"/>
          <a:srcRect r="71530"/>
          <a:stretch/>
        </p:blipFill>
        <p:spPr>
          <a:xfrm>
            <a:off x="1305132" y="1779168"/>
            <a:ext cx="3396653" cy="3424303"/>
          </a:xfrm>
          <a:prstGeom prst="rect">
            <a:avLst/>
          </a:prstGeom>
        </p:spPr>
      </p:pic>
      <p:pic>
        <p:nvPicPr>
          <p:cNvPr id="38" name="Picture 37">
            <a:extLst>
              <a:ext uri="{FF2B5EF4-FFF2-40B4-BE49-F238E27FC236}">
                <a16:creationId xmlns:a16="http://schemas.microsoft.com/office/drawing/2014/main" id="{B5EE3207-0785-4BDE-A21E-7701B8DC41AA}"/>
              </a:ext>
            </a:extLst>
          </p:cNvPr>
          <p:cNvPicPr>
            <a:picLocks noChangeAspect="1"/>
          </p:cNvPicPr>
          <p:nvPr/>
        </p:nvPicPr>
        <p:blipFill rotWithShape="1">
          <a:blip r:embed="rId4"/>
          <a:srcRect r="87758"/>
          <a:stretch/>
        </p:blipFill>
        <p:spPr>
          <a:xfrm>
            <a:off x="331986" y="1612908"/>
            <a:ext cx="725435" cy="365715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61595" y="5211410"/>
            <a:ext cx="2824363" cy="1107996"/>
          </a:xfrm>
          <a:prstGeom prst="rect">
            <a:avLst/>
          </a:prstGeom>
          <a:noFill/>
        </p:spPr>
        <p:txBody>
          <a:bodyPr wrap="none" rtlCol="0">
            <a:spAutoFit/>
          </a:bodyPr>
          <a:lstStyle/>
          <a:p>
            <a:pPr algn="ctr"/>
            <a:r>
              <a:rPr lang="en-US" sz="2200" dirty="0">
                <a:latin typeface="Gill Sans MT" panose="020B0502020104020203" pitchFamily="34" charset="0"/>
              </a:rPr>
              <a:t>1 essentialism measure</a:t>
            </a:r>
            <a:br>
              <a:rPr lang="en-US" sz="2200" dirty="0">
                <a:latin typeface="Gill Sans MT" panose="020B0502020104020203" pitchFamily="34" charset="0"/>
              </a:rPr>
            </a:br>
            <a:r>
              <a:rPr lang="en-US" sz="2200" dirty="0">
                <a:latin typeface="Gill Sans MT" panose="020B0502020104020203" pitchFamily="34" charset="0"/>
              </a:rPr>
              <a:t>(innateness:</a:t>
            </a:r>
            <a:br>
              <a:rPr lang="en-US" sz="2200" dirty="0">
                <a:latin typeface="Gill Sans MT" panose="020B0502020104020203" pitchFamily="34" charset="0"/>
              </a:rPr>
            </a:br>
            <a:r>
              <a:rPr lang="en-US" sz="2200" dirty="0">
                <a:latin typeface="Gill Sans MT" panose="020B0502020104020203" pitchFamily="34" charset="0"/>
              </a:rPr>
              <a:t>context switch)</a:t>
            </a:r>
          </a:p>
        </p:txBody>
      </p:sp>
      <p:sp>
        <p:nvSpPr>
          <p:cNvPr id="21" name="TextBox 20">
            <a:extLst>
              <a:ext uri="{FF2B5EF4-FFF2-40B4-BE49-F238E27FC236}">
                <a16:creationId xmlns:a16="http://schemas.microsoft.com/office/drawing/2014/main" id="{30767BE9-5A4B-494D-BE2C-1FF2438C5046}"/>
              </a:ext>
            </a:extLst>
          </p:cNvPr>
          <p:cNvSpPr txBox="1"/>
          <p:nvPr/>
        </p:nvSpPr>
        <p:spPr>
          <a:xfrm>
            <a:off x="5897422" y="5177778"/>
            <a:ext cx="1569212" cy="1107996"/>
          </a:xfrm>
          <a:prstGeom prst="rect">
            <a:avLst/>
          </a:prstGeom>
          <a:noFill/>
        </p:spPr>
        <p:txBody>
          <a:bodyPr wrap="none" rtlCol="0">
            <a:spAutoFit/>
          </a:bodyPr>
          <a:lstStyle/>
          <a:p>
            <a:pPr algn="ctr"/>
            <a:r>
              <a:rPr lang="en-US" sz="2200" dirty="0">
                <a:solidFill>
                  <a:schemeClr val="bg1">
                    <a:lumMod val="75000"/>
                  </a:schemeClr>
                </a:solidFill>
                <a:latin typeface="Gill Sans MT" panose="020B0502020104020203" pitchFamily="34" charset="0"/>
              </a:rPr>
              <a:t>formal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explanation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rating</a:t>
            </a:r>
          </a:p>
        </p:txBody>
      </p:sp>
      <p:sp>
        <p:nvSpPr>
          <p:cNvPr id="23" name="Rectangle 22">
            <a:extLst>
              <a:ext uri="{FF2B5EF4-FFF2-40B4-BE49-F238E27FC236}">
                <a16:creationId xmlns:a16="http://schemas.microsoft.com/office/drawing/2014/main" id="{6AB9520F-1F12-42DF-BC40-44DC63E273F2}"/>
              </a:ext>
            </a:extLst>
          </p:cNvPr>
          <p:cNvSpPr/>
          <p:nvPr/>
        </p:nvSpPr>
        <p:spPr>
          <a:xfrm>
            <a:off x="9033164" y="1667597"/>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B9B6BA3A-7AA7-41B3-A755-C572CCAC6982}"/>
              </a:ext>
            </a:extLst>
          </p:cNvPr>
          <p:cNvSpPr/>
          <p:nvPr/>
        </p:nvSpPr>
        <p:spPr>
          <a:xfrm>
            <a:off x="7501138" y="5120808"/>
            <a:ext cx="4553704" cy="1323439"/>
          </a:xfrm>
          <a:prstGeom prst="rect">
            <a:avLst/>
          </a:prstGeom>
        </p:spPr>
        <p:txBody>
          <a:bodyPr wrap="square">
            <a:spAutoFit/>
          </a:bodyPr>
          <a:lstStyle/>
          <a:p>
            <a:r>
              <a:rPr lang="en-US" sz="2000" dirty="0">
                <a:solidFill>
                  <a:schemeClr val="bg1">
                    <a:lumMod val="75000"/>
                  </a:schemeClr>
                </a:solidFill>
              </a:rPr>
              <a:t>“Doggie, why does Suzy play Yellow-Ball?”</a:t>
            </a:r>
          </a:p>
          <a:p>
            <a:r>
              <a:rPr lang="en-US" sz="2000" dirty="0">
                <a:solidFill>
                  <a:schemeClr val="bg1">
                    <a:lumMod val="75000"/>
                  </a:schemeClr>
                </a:solidFill>
              </a:rPr>
              <a:t>Doggie: “Because Suzy is a girl.”</a:t>
            </a:r>
          </a:p>
          <a:p>
            <a:r>
              <a:rPr lang="en-US" sz="2000" dirty="0">
                <a:solidFill>
                  <a:schemeClr val="bg1">
                    <a:lumMod val="75000"/>
                  </a:schemeClr>
                </a:solidFill>
              </a:rPr>
              <a:t>Is it a good explanation or a bad explanation? (4-point)</a:t>
            </a:r>
          </a:p>
        </p:txBody>
      </p:sp>
      <p:sp>
        <p:nvSpPr>
          <p:cNvPr id="32" name="Rectangle 31">
            <a:extLst>
              <a:ext uri="{FF2B5EF4-FFF2-40B4-BE49-F238E27FC236}">
                <a16:creationId xmlns:a16="http://schemas.microsoft.com/office/drawing/2014/main" id="{CC243269-6197-4DCB-B84E-451500B01F3C}"/>
              </a:ext>
            </a:extLst>
          </p:cNvPr>
          <p:cNvSpPr/>
          <p:nvPr/>
        </p:nvSpPr>
        <p:spPr>
          <a:xfrm>
            <a:off x="2204804" y="1791748"/>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3" name="Picture 32">
            <a:extLst>
              <a:ext uri="{FF2B5EF4-FFF2-40B4-BE49-F238E27FC236}">
                <a16:creationId xmlns:a16="http://schemas.microsoft.com/office/drawing/2014/main" id="{C09DFB80-8BB4-4825-84C1-743CBE619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12" t="16420" r="26880" b="19551"/>
          <a:stretch/>
        </p:blipFill>
        <p:spPr>
          <a:xfrm>
            <a:off x="2942363" y="5293766"/>
            <a:ext cx="1002839" cy="1143018"/>
          </a:xfrm>
          <a:prstGeom prst="rect">
            <a:avLst/>
          </a:prstGeom>
        </p:spPr>
      </p:pic>
      <p:pic>
        <p:nvPicPr>
          <p:cNvPr id="34" name="Picture 33">
            <a:extLst>
              <a:ext uri="{FF2B5EF4-FFF2-40B4-BE49-F238E27FC236}">
                <a16:creationId xmlns:a16="http://schemas.microsoft.com/office/drawing/2014/main" id="{20E0D6CA-66FC-4239-930B-A6B18A0F39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812" t="5903" r="33506" b="32459"/>
          <a:stretch/>
        </p:blipFill>
        <p:spPr>
          <a:xfrm>
            <a:off x="4285534" y="5308142"/>
            <a:ext cx="853331" cy="1107997"/>
          </a:xfrm>
          <a:prstGeom prst="rect">
            <a:avLst/>
          </a:prstGeom>
        </p:spPr>
      </p:pic>
      <p:sp>
        <p:nvSpPr>
          <p:cNvPr id="41" name="Rectangle 40">
            <a:extLst>
              <a:ext uri="{FF2B5EF4-FFF2-40B4-BE49-F238E27FC236}">
                <a16:creationId xmlns:a16="http://schemas.microsoft.com/office/drawing/2014/main" id="{DBA77FDA-593C-4545-85ED-4C17A50E7BAE}"/>
              </a:ext>
            </a:extLst>
          </p:cNvPr>
          <p:cNvSpPr/>
          <p:nvPr/>
        </p:nvSpPr>
        <p:spPr>
          <a:xfrm>
            <a:off x="2209418" y="1728845"/>
            <a:ext cx="2394905" cy="3013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Tree>
    <p:extLst>
      <p:ext uri="{BB962C8B-B14F-4D97-AF65-F5344CB8AC3E}">
        <p14:creationId xmlns:p14="http://schemas.microsoft.com/office/powerpoint/2010/main" val="1211001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747320" cy="369332"/>
          </a:xfrm>
          <a:prstGeom prst="rect">
            <a:avLst/>
          </a:prstGeom>
          <a:noFill/>
        </p:spPr>
        <p:txBody>
          <a:bodyPr wrap="none" rtlCol="0">
            <a:spAutoFit/>
          </a:bodyPr>
          <a:lstStyle/>
          <a:p>
            <a:r>
              <a:rPr lang="en-US" dirty="0">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1" name="Rectangle: Rounded Corners 40">
            <a:extLst>
              <a:ext uri="{FF2B5EF4-FFF2-40B4-BE49-F238E27FC236}">
                <a16:creationId xmlns:a16="http://schemas.microsoft.com/office/drawing/2014/main" id="{8B0CEE1B-3DB4-4B0A-A528-A31475082D46}"/>
              </a:ext>
            </a:extLst>
          </p:cNvPr>
          <p:cNvSpPr/>
          <p:nvPr/>
        </p:nvSpPr>
        <p:spPr>
          <a:xfrm>
            <a:off x="3798583" y="4486023"/>
            <a:ext cx="2482770" cy="2096376"/>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2" name="TextBox 41">
            <a:extLst>
              <a:ext uri="{FF2B5EF4-FFF2-40B4-BE49-F238E27FC236}">
                <a16:creationId xmlns:a16="http://schemas.microsoft.com/office/drawing/2014/main" id="{BA752192-E4D1-4A92-A68E-EEAB96A305E7}"/>
              </a:ext>
            </a:extLst>
          </p:cNvPr>
          <p:cNvSpPr txBox="1"/>
          <p:nvPr/>
        </p:nvSpPr>
        <p:spPr>
          <a:xfrm>
            <a:off x="4704058" y="4596848"/>
            <a:ext cx="720069" cy="369332"/>
          </a:xfrm>
          <a:prstGeom prst="rect">
            <a:avLst/>
          </a:prstGeom>
          <a:noFill/>
        </p:spPr>
        <p:txBody>
          <a:bodyPr wrap="none" rtlCol="0">
            <a:spAutoFit/>
          </a:bodyPr>
          <a:lstStyle/>
          <a:p>
            <a:r>
              <a:rPr lang="en-US" dirty="0">
                <a:latin typeface="Gill Sans MT" panose="020B0502020104020203" pitchFamily="34" charset="0"/>
              </a:rPr>
              <a:t>DOG</a:t>
            </a: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24210" cy="369332"/>
          </a:xfrm>
          <a:prstGeom prst="rect">
            <a:avLst/>
          </a:prstGeom>
          <a:noFill/>
        </p:spPr>
        <p:txBody>
          <a:bodyPr wrap="none" rtlCol="0">
            <a:spAutoFit/>
          </a:bodyPr>
          <a:lstStyle/>
          <a:p>
            <a:r>
              <a:rPr lang="en-US" dirty="0">
                <a:latin typeface="Gill Sans MT" panose="020B0502020104020203" pitchFamily="34" charset="0"/>
              </a:rPr>
              <a:t>CAT</a:t>
            </a:r>
          </a:p>
        </p:txBody>
      </p:sp>
      <p:sp>
        <p:nvSpPr>
          <p:cNvPr id="45" name="Rectangle: Rounded Corners 44">
            <a:extLst>
              <a:ext uri="{FF2B5EF4-FFF2-40B4-BE49-F238E27FC236}">
                <a16:creationId xmlns:a16="http://schemas.microsoft.com/office/drawing/2014/main" id="{76A98A9E-150F-4A22-B7A0-AB25A3773825}"/>
              </a:ext>
            </a:extLst>
          </p:cNvPr>
          <p:cNvSpPr/>
          <p:nvPr/>
        </p:nvSpPr>
        <p:spPr>
          <a:xfrm>
            <a:off x="9417328" y="3922675"/>
            <a:ext cx="2584463" cy="2548995"/>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6" name="TextBox 45">
            <a:extLst>
              <a:ext uri="{FF2B5EF4-FFF2-40B4-BE49-F238E27FC236}">
                <a16:creationId xmlns:a16="http://schemas.microsoft.com/office/drawing/2014/main" id="{381CD302-BCDF-47CD-91CC-259E72F0D187}"/>
              </a:ext>
            </a:extLst>
          </p:cNvPr>
          <p:cNvSpPr txBox="1"/>
          <p:nvPr/>
        </p:nvSpPr>
        <p:spPr>
          <a:xfrm>
            <a:off x="10261978" y="3981216"/>
            <a:ext cx="814005" cy="369332"/>
          </a:xfrm>
          <a:prstGeom prst="rect">
            <a:avLst/>
          </a:prstGeom>
          <a:noFill/>
        </p:spPr>
        <p:txBody>
          <a:bodyPr wrap="none" rtlCol="0">
            <a:spAutoFit/>
          </a:bodyPr>
          <a:lstStyle/>
          <a:p>
            <a:r>
              <a:rPr lang="en-US" dirty="0">
                <a:latin typeface="Gill Sans MT" panose="020B0502020104020203" pitchFamily="34" charset="0"/>
              </a:rPr>
              <a:t>TABLE</a:t>
            </a:r>
          </a:p>
        </p:txBody>
      </p:sp>
      <p:sp>
        <p:nvSpPr>
          <p:cNvPr id="47" name="Rectangle: Rounded Corners 46">
            <a:extLst>
              <a:ext uri="{FF2B5EF4-FFF2-40B4-BE49-F238E27FC236}">
                <a16:creationId xmlns:a16="http://schemas.microsoft.com/office/drawing/2014/main" id="{B072A20D-1FAE-4994-84D0-4BB509245E27}"/>
              </a:ext>
            </a:extLst>
          </p:cNvPr>
          <p:cNvSpPr/>
          <p:nvPr/>
        </p:nvSpPr>
        <p:spPr>
          <a:xfrm>
            <a:off x="6622864" y="3922675"/>
            <a:ext cx="2640306" cy="2333234"/>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TextBox 47">
            <a:extLst>
              <a:ext uri="{FF2B5EF4-FFF2-40B4-BE49-F238E27FC236}">
                <a16:creationId xmlns:a16="http://schemas.microsoft.com/office/drawing/2014/main" id="{71027800-0B70-4127-BA92-8329CBC1713E}"/>
              </a:ext>
            </a:extLst>
          </p:cNvPr>
          <p:cNvSpPr txBox="1"/>
          <p:nvPr/>
        </p:nvSpPr>
        <p:spPr>
          <a:xfrm>
            <a:off x="7443994" y="3932677"/>
            <a:ext cx="867545" cy="369332"/>
          </a:xfrm>
          <a:prstGeom prst="rect">
            <a:avLst/>
          </a:prstGeom>
          <a:noFill/>
        </p:spPr>
        <p:txBody>
          <a:bodyPr wrap="none" rtlCol="0">
            <a:spAutoFit/>
          </a:bodyPr>
          <a:lstStyle/>
          <a:p>
            <a:r>
              <a:rPr lang="en-US" dirty="0">
                <a:latin typeface="Gill Sans MT" panose="020B0502020104020203" pitchFamily="34" charset="0"/>
              </a:rPr>
              <a:t>CHAIR</a:t>
            </a:r>
          </a:p>
        </p:txBody>
      </p:sp>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443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
        <p:nvSpPr>
          <p:cNvPr id="35" name="Rectangle 34">
            <a:extLst>
              <a:ext uri="{FF2B5EF4-FFF2-40B4-BE49-F238E27FC236}">
                <a16:creationId xmlns:a16="http://schemas.microsoft.com/office/drawing/2014/main" id="{4A30757D-DF91-4FB4-848B-2818BF657E02}"/>
              </a:ext>
            </a:extLst>
          </p:cNvPr>
          <p:cNvSpPr/>
          <p:nvPr/>
        </p:nvSpPr>
        <p:spPr>
          <a:xfrm>
            <a:off x="5698956" y="3816568"/>
            <a:ext cx="1265857" cy="646263"/>
          </a:xfrm>
          <a:prstGeom prst="rect">
            <a:avLst/>
          </a:prstGeom>
        </p:spPr>
        <p:txBody>
          <a:bodyPr wrap="square">
            <a:spAutoFit/>
          </a:bodyPr>
          <a:lstStyle/>
          <a:p>
            <a:r>
              <a:rPr lang="en-US" dirty="0">
                <a:solidFill>
                  <a:schemeClr val="tx1">
                    <a:lumMod val="65000"/>
                    <a:lumOff val="35000"/>
                  </a:schemeClr>
                </a:solidFill>
                <a:latin typeface="Gill Sans MT" panose="020B0502020104020203" pitchFamily="34" charset="0"/>
              </a:rPr>
              <a:t>Error bars </a:t>
            </a:r>
            <a:br>
              <a:rPr lang="en-US" dirty="0">
                <a:solidFill>
                  <a:schemeClr val="tx1">
                    <a:lumMod val="65000"/>
                    <a:lumOff val="35000"/>
                  </a:schemeClr>
                </a:solidFill>
                <a:latin typeface="Gill Sans MT" panose="020B0502020104020203" pitchFamily="34" charset="0"/>
              </a:rPr>
            </a:br>
            <a:r>
              <a:rPr lang="en-US" dirty="0">
                <a:solidFill>
                  <a:schemeClr val="tx1">
                    <a:lumMod val="65000"/>
                    <a:lumOff val="35000"/>
                  </a:schemeClr>
                </a:solidFill>
                <a:latin typeface="Gill Sans MT" panose="020B0502020104020203" pitchFamily="34" charset="0"/>
              </a:rPr>
              <a:t>= 1 </a:t>
            </a:r>
            <a:r>
              <a:rPr lang="en-US" i="1" dirty="0">
                <a:solidFill>
                  <a:schemeClr val="tx1">
                    <a:lumMod val="65000"/>
                    <a:lumOff val="35000"/>
                  </a:schemeClr>
                </a:solidFill>
                <a:latin typeface="Gill Sans MT" panose="020B0502020104020203" pitchFamily="34" charset="0"/>
              </a:rPr>
              <a:t>SEM</a:t>
            </a:r>
            <a:endParaRPr lang="en-US" dirty="0">
              <a:solidFill>
                <a:schemeClr val="tx1">
                  <a:lumMod val="65000"/>
                  <a:lumOff val="35000"/>
                </a:schemeClr>
              </a:solidFill>
              <a:latin typeface="Gill Sans MT" panose="020B0502020104020203" pitchFamily="34" charset="0"/>
            </a:endParaRPr>
          </a:p>
        </p:txBody>
      </p:sp>
      <p:pic>
        <p:nvPicPr>
          <p:cNvPr id="36" name="Picture 35">
            <a:extLst>
              <a:ext uri="{FF2B5EF4-FFF2-40B4-BE49-F238E27FC236}">
                <a16:creationId xmlns:a16="http://schemas.microsoft.com/office/drawing/2014/main" id="{022C43FC-1E38-4D28-92CC-6662CC523D86}"/>
              </a:ext>
            </a:extLst>
          </p:cNvPr>
          <p:cNvPicPr>
            <a:picLocks noChangeAspect="1"/>
          </p:cNvPicPr>
          <p:nvPr/>
        </p:nvPicPr>
        <p:blipFill rotWithShape="1">
          <a:blip r:embed="rId3"/>
          <a:srcRect l="87458" t="33826" r="-232" b="31319"/>
          <a:stretch/>
        </p:blipFill>
        <p:spPr>
          <a:xfrm>
            <a:off x="5569885" y="2558721"/>
            <a:ext cx="1524000" cy="1193556"/>
          </a:xfrm>
          <a:prstGeom prst="rect">
            <a:avLst/>
          </a:prstGeom>
        </p:spPr>
      </p:pic>
      <p:pic>
        <p:nvPicPr>
          <p:cNvPr id="37" name="Picture 36">
            <a:extLst>
              <a:ext uri="{FF2B5EF4-FFF2-40B4-BE49-F238E27FC236}">
                <a16:creationId xmlns:a16="http://schemas.microsoft.com/office/drawing/2014/main" id="{4658204A-E6AD-41EF-9E31-4D08E9AD620E}"/>
              </a:ext>
            </a:extLst>
          </p:cNvPr>
          <p:cNvPicPr>
            <a:picLocks noChangeAspect="1"/>
          </p:cNvPicPr>
          <p:nvPr/>
        </p:nvPicPr>
        <p:blipFill rotWithShape="1">
          <a:blip r:embed="rId3"/>
          <a:srcRect r="71530"/>
          <a:stretch/>
        </p:blipFill>
        <p:spPr>
          <a:xfrm>
            <a:off x="1305132" y="1779168"/>
            <a:ext cx="3396653" cy="3424303"/>
          </a:xfrm>
          <a:prstGeom prst="rect">
            <a:avLst/>
          </a:prstGeom>
        </p:spPr>
      </p:pic>
      <p:pic>
        <p:nvPicPr>
          <p:cNvPr id="38" name="Picture 37">
            <a:extLst>
              <a:ext uri="{FF2B5EF4-FFF2-40B4-BE49-F238E27FC236}">
                <a16:creationId xmlns:a16="http://schemas.microsoft.com/office/drawing/2014/main" id="{B5EE3207-0785-4BDE-A21E-7701B8DC41AA}"/>
              </a:ext>
            </a:extLst>
          </p:cNvPr>
          <p:cNvPicPr>
            <a:picLocks noChangeAspect="1"/>
          </p:cNvPicPr>
          <p:nvPr/>
        </p:nvPicPr>
        <p:blipFill rotWithShape="1">
          <a:blip r:embed="rId4"/>
          <a:srcRect r="87758"/>
          <a:stretch/>
        </p:blipFill>
        <p:spPr>
          <a:xfrm>
            <a:off x="331986" y="1612908"/>
            <a:ext cx="725435" cy="365715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61595" y="5211410"/>
            <a:ext cx="2824363" cy="1107996"/>
          </a:xfrm>
          <a:prstGeom prst="rect">
            <a:avLst/>
          </a:prstGeom>
          <a:noFill/>
        </p:spPr>
        <p:txBody>
          <a:bodyPr wrap="none" rtlCol="0">
            <a:spAutoFit/>
          </a:bodyPr>
          <a:lstStyle/>
          <a:p>
            <a:pPr algn="ctr"/>
            <a:r>
              <a:rPr lang="en-US" sz="2200" dirty="0">
                <a:latin typeface="Gill Sans MT" panose="020B0502020104020203" pitchFamily="34" charset="0"/>
              </a:rPr>
              <a:t>1 essentialism measure</a:t>
            </a:r>
            <a:br>
              <a:rPr lang="en-US" sz="2200" dirty="0">
                <a:latin typeface="Gill Sans MT" panose="020B0502020104020203" pitchFamily="34" charset="0"/>
              </a:rPr>
            </a:br>
            <a:r>
              <a:rPr lang="en-US" sz="2200" dirty="0">
                <a:latin typeface="Gill Sans MT" panose="020B0502020104020203" pitchFamily="34" charset="0"/>
              </a:rPr>
              <a:t>(innateness:</a:t>
            </a:r>
            <a:br>
              <a:rPr lang="en-US" sz="2200" dirty="0">
                <a:latin typeface="Gill Sans MT" panose="020B0502020104020203" pitchFamily="34" charset="0"/>
              </a:rPr>
            </a:br>
            <a:r>
              <a:rPr lang="en-US" sz="2200" dirty="0">
                <a:latin typeface="Gill Sans MT" panose="020B0502020104020203" pitchFamily="34" charset="0"/>
              </a:rPr>
              <a:t>context switch)</a:t>
            </a:r>
          </a:p>
        </p:txBody>
      </p:sp>
      <p:sp>
        <p:nvSpPr>
          <p:cNvPr id="21" name="TextBox 20">
            <a:extLst>
              <a:ext uri="{FF2B5EF4-FFF2-40B4-BE49-F238E27FC236}">
                <a16:creationId xmlns:a16="http://schemas.microsoft.com/office/drawing/2014/main" id="{30767BE9-5A4B-494D-BE2C-1FF2438C5046}"/>
              </a:ext>
            </a:extLst>
          </p:cNvPr>
          <p:cNvSpPr txBox="1"/>
          <p:nvPr/>
        </p:nvSpPr>
        <p:spPr>
          <a:xfrm>
            <a:off x="5897422" y="5177778"/>
            <a:ext cx="1569212" cy="1107996"/>
          </a:xfrm>
          <a:prstGeom prst="rect">
            <a:avLst/>
          </a:prstGeom>
          <a:noFill/>
        </p:spPr>
        <p:txBody>
          <a:bodyPr wrap="none" rtlCol="0">
            <a:spAutoFit/>
          </a:bodyPr>
          <a:lstStyle/>
          <a:p>
            <a:pPr algn="ctr"/>
            <a:r>
              <a:rPr lang="en-US" sz="2200" dirty="0">
                <a:solidFill>
                  <a:schemeClr val="bg1">
                    <a:lumMod val="75000"/>
                  </a:schemeClr>
                </a:solidFill>
                <a:latin typeface="Gill Sans MT" panose="020B0502020104020203" pitchFamily="34" charset="0"/>
              </a:rPr>
              <a:t>formal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explanation </a:t>
            </a:r>
            <a:br>
              <a:rPr lang="en-US" sz="2200" dirty="0">
                <a:solidFill>
                  <a:schemeClr val="bg1">
                    <a:lumMod val="75000"/>
                  </a:schemeClr>
                </a:solidFill>
                <a:latin typeface="Gill Sans MT" panose="020B0502020104020203" pitchFamily="34" charset="0"/>
              </a:rPr>
            </a:br>
            <a:r>
              <a:rPr lang="en-US" sz="2200" dirty="0">
                <a:solidFill>
                  <a:schemeClr val="bg1">
                    <a:lumMod val="75000"/>
                  </a:schemeClr>
                </a:solidFill>
                <a:latin typeface="Gill Sans MT" panose="020B0502020104020203" pitchFamily="34" charset="0"/>
              </a:rPr>
              <a:t>rating</a:t>
            </a:r>
          </a:p>
        </p:txBody>
      </p:sp>
      <p:sp>
        <p:nvSpPr>
          <p:cNvPr id="23" name="Rectangle 22">
            <a:extLst>
              <a:ext uri="{FF2B5EF4-FFF2-40B4-BE49-F238E27FC236}">
                <a16:creationId xmlns:a16="http://schemas.microsoft.com/office/drawing/2014/main" id="{6AB9520F-1F12-42DF-BC40-44DC63E273F2}"/>
              </a:ext>
            </a:extLst>
          </p:cNvPr>
          <p:cNvSpPr/>
          <p:nvPr/>
        </p:nvSpPr>
        <p:spPr>
          <a:xfrm>
            <a:off x="9033164" y="1667597"/>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B9B6BA3A-7AA7-41B3-A755-C572CCAC6982}"/>
              </a:ext>
            </a:extLst>
          </p:cNvPr>
          <p:cNvSpPr/>
          <p:nvPr/>
        </p:nvSpPr>
        <p:spPr>
          <a:xfrm>
            <a:off x="7501138" y="5120808"/>
            <a:ext cx="4553704" cy="1323439"/>
          </a:xfrm>
          <a:prstGeom prst="rect">
            <a:avLst/>
          </a:prstGeom>
        </p:spPr>
        <p:txBody>
          <a:bodyPr wrap="square">
            <a:spAutoFit/>
          </a:bodyPr>
          <a:lstStyle/>
          <a:p>
            <a:r>
              <a:rPr lang="en-US" sz="2000" dirty="0">
                <a:solidFill>
                  <a:schemeClr val="bg1">
                    <a:lumMod val="75000"/>
                  </a:schemeClr>
                </a:solidFill>
              </a:rPr>
              <a:t>“Doggie, why does Suzy play Yellow-Ball?”</a:t>
            </a:r>
          </a:p>
          <a:p>
            <a:r>
              <a:rPr lang="en-US" sz="2000" dirty="0">
                <a:solidFill>
                  <a:schemeClr val="bg1">
                    <a:lumMod val="75000"/>
                  </a:schemeClr>
                </a:solidFill>
              </a:rPr>
              <a:t>Doggie: “Because Suzy is a girl.”</a:t>
            </a:r>
          </a:p>
          <a:p>
            <a:r>
              <a:rPr lang="en-US" sz="2000" dirty="0">
                <a:solidFill>
                  <a:schemeClr val="bg1">
                    <a:lumMod val="75000"/>
                  </a:schemeClr>
                </a:solidFill>
              </a:rPr>
              <a:t>Is it a good explanation or a bad explanation? (4-point)</a:t>
            </a:r>
          </a:p>
        </p:txBody>
      </p:sp>
      <p:sp>
        <p:nvSpPr>
          <p:cNvPr id="32" name="Rectangle 31">
            <a:extLst>
              <a:ext uri="{FF2B5EF4-FFF2-40B4-BE49-F238E27FC236}">
                <a16:creationId xmlns:a16="http://schemas.microsoft.com/office/drawing/2014/main" id="{CC243269-6197-4DCB-B84E-451500B01F3C}"/>
              </a:ext>
            </a:extLst>
          </p:cNvPr>
          <p:cNvSpPr/>
          <p:nvPr/>
        </p:nvSpPr>
        <p:spPr>
          <a:xfrm>
            <a:off x="2204804" y="1791748"/>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3" name="Picture 32">
            <a:extLst>
              <a:ext uri="{FF2B5EF4-FFF2-40B4-BE49-F238E27FC236}">
                <a16:creationId xmlns:a16="http://schemas.microsoft.com/office/drawing/2014/main" id="{C09DFB80-8BB4-4825-84C1-743CBE619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12" t="16420" r="26880" b="19551"/>
          <a:stretch/>
        </p:blipFill>
        <p:spPr>
          <a:xfrm>
            <a:off x="2942363" y="5293766"/>
            <a:ext cx="1002839" cy="1143018"/>
          </a:xfrm>
          <a:prstGeom prst="rect">
            <a:avLst/>
          </a:prstGeom>
        </p:spPr>
      </p:pic>
      <p:pic>
        <p:nvPicPr>
          <p:cNvPr id="34" name="Picture 33">
            <a:extLst>
              <a:ext uri="{FF2B5EF4-FFF2-40B4-BE49-F238E27FC236}">
                <a16:creationId xmlns:a16="http://schemas.microsoft.com/office/drawing/2014/main" id="{20E0D6CA-66FC-4239-930B-A6B18A0F39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812" t="5903" r="33506" b="32459"/>
          <a:stretch/>
        </p:blipFill>
        <p:spPr>
          <a:xfrm>
            <a:off x="4285534" y="5308142"/>
            <a:ext cx="853331" cy="1107997"/>
          </a:xfrm>
          <a:prstGeom prst="rect">
            <a:avLst/>
          </a:prstGeom>
        </p:spPr>
      </p:pic>
      <p:sp>
        <p:nvSpPr>
          <p:cNvPr id="19" name="TextBox 18">
            <a:extLst>
              <a:ext uri="{FF2B5EF4-FFF2-40B4-BE49-F238E27FC236}">
                <a16:creationId xmlns:a16="http://schemas.microsoft.com/office/drawing/2014/main" id="{D87C60AE-7C9E-43A2-A8D9-7E0933372F37}"/>
              </a:ext>
            </a:extLst>
          </p:cNvPr>
          <p:cNvSpPr txBox="1"/>
          <p:nvPr/>
        </p:nvSpPr>
        <p:spPr>
          <a:xfrm>
            <a:off x="106813" y="856508"/>
            <a:ext cx="6521885" cy="830997"/>
          </a:xfrm>
          <a:prstGeom prst="rect">
            <a:avLst/>
          </a:prstGeom>
          <a:solidFill>
            <a:schemeClr val="bg1"/>
          </a:solidFill>
          <a:ln>
            <a:solidFill>
              <a:schemeClr val="bg1">
                <a:lumMod val="75000"/>
              </a:schemeClr>
            </a:solidFill>
          </a:ln>
        </p:spPr>
        <p:txBody>
          <a:bodyPr wrap="square" rtlCol="0">
            <a:spAutoFit/>
          </a:bodyPr>
          <a:lstStyle/>
          <a:p>
            <a:pPr algn="ctr"/>
            <a:r>
              <a:rPr lang="en-US" sz="2400" dirty="0">
                <a:latin typeface="Gill Sans MT" panose="020B0502020104020203" pitchFamily="34" charset="0"/>
              </a:rPr>
              <a:t>Differential structural factors encourage a </a:t>
            </a:r>
            <a:br>
              <a:rPr lang="en-US" sz="2400" dirty="0">
                <a:latin typeface="Gill Sans MT" panose="020B0502020104020203" pitchFamily="34" charset="0"/>
              </a:rPr>
            </a:br>
            <a:r>
              <a:rPr lang="en-US" sz="2400" dirty="0">
                <a:latin typeface="Gill Sans MT" panose="020B0502020104020203" pitchFamily="34" charset="0"/>
              </a:rPr>
              <a:t>social-structural rather than essentialist construal.</a:t>
            </a:r>
          </a:p>
        </p:txBody>
      </p:sp>
    </p:spTree>
    <p:extLst>
      <p:ext uri="{BB962C8B-B14F-4D97-AF65-F5344CB8AC3E}">
        <p14:creationId xmlns:p14="http://schemas.microsoft.com/office/powerpoint/2010/main" val="618265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1"/>
          </p:nvPr>
        </p:nvSpPr>
        <p:spPr>
          <a:xfrm>
            <a:off x="657224" y="1100365"/>
            <a:ext cx="9393010" cy="2733262"/>
          </a:xfrm>
        </p:spPr>
        <p:txBody>
          <a:bodyPr>
            <a:normAutofit/>
          </a:bodyPr>
          <a:lstStyle/>
          <a:p>
            <a:pPr marL="256032" lvl="1" indent="0">
              <a:buNone/>
            </a:pPr>
            <a:endParaRPr lang="en-US" sz="2800" dirty="0">
              <a:ea typeface="Cambria" panose="02040503050406030204" pitchFamily="18" charset="0"/>
            </a:endParaRPr>
          </a:p>
          <a:p>
            <a:pPr marL="483045" lvl="1" indent="-227013">
              <a:buFont typeface="Arial" panose="020B0604020202020204" pitchFamily="34" charset="0"/>
              <a:buChar char="•"/>
            </a:pPr>
            <a:endParaRPr lang="en-US" sz="2800" dirty="0">
              <a:ea typeface="Cambria" panose="02040503050406030204" pitchFamily="18" charset="0"/>
            </a:endParaRPr>
          </a:p>
        </p:txBody>
      </p:sp>
      <p:sp>
        <p:nvSpPr>
          <p:cNvPr id="16" name="Content Placeholder 2">
            <a:extLst>
              <a:ext uri="{FF2B5EF4-FFF2-40B4-BE49-F238E27FC236}">
                <a16:creationId xmlns:a16="http://schemas.microsoft.com/office/drawing/2014/main" id="{0BCB7DEB-79D4-45CF-96F0-991F5B280416}"/>
              </a:ext>
            </a:extLst>
          </p:cNvPr>
          <p:cNvSpPr txBox="1">
            <a:spLocks/>
          </p:cNvSpPr>
          <p:nvPr/>
        </p:nvSpPr>
        <p:spPr>
          <a:xfrm>
            <a:off x="2266122" y="641073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31" name="Content Placeholder 2">
            <a:extLst>
              <a:ext uri="{FF2B5EF4-FFF2-40B4-BE49-F238E27FC236}">
                <a16:creationId xmlns:a16="http://schemas.microsoft.com/office/drawing/2014/main" id="{36D3BD6C-7C1D-418C-86CD-67C4E605A8C9}"/>
              </a:ext>
            </a:extLst>
          </p:cNvPr>
          <p:cNvSpPr txBox="1">
            <a:spLocks/>
          </p:cNvSpPr>
          <p:nvPr/>
        </p:nvSpPr>
        <p:spPr>
          <a:xfrm>
            <a:off x="15913" y="6430010"/>
            <a:ext cx="8142603" cy="387010"/>
          </a:xfrm>
          <a:prstGeom prst="rect">
            <a:avLst/>
          </a:prstGeom>
        </p:spPr>
        <p:txBody>
          <a:bodyPr vert="horz" lIns="91440" tIns="45720" rIns="91440" bIns="45720" rtlCol="0">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buNone/>
            </a:pPr>
            <a:r>
              <a:rPr lang="en-US" sz="2000" dirty="0">
                <a:latin typeface="Gill Sans MT" panose="020B0502020104020203" pitchFamily="34" charset="0"/>
              </a:rPr>
              <a:t>N = 41 (20/cell) </a:t>
            </a:r>
            <a:r>
              <a:rPr lang="en-US" sz="2000" b="1" dirty="0">
                <a:latin typeface="Gill Sans MT" panose="020B0502020104020203" pitchFamily="34" charset="0"/>
              </a:rPr>
              <a:t>3-4 year </a:t>
            </a:r>
            <a:r>
              <a:rPr lang="en-US" sz="2000" b="1" dirty="0" err="1">
                <a:latin typeface="Gill Sans MT" panose="020B0502020104020203" pitchFamily="34" charset="0"/>
              </a:rPr>
              <a:t>olds</a:t>
            </a:r>
            <a:r>
              <a:rPr lang="en-US" sz="2000" dirty="0">
                <a:latin typeface="Gill Sans MT" panose="020B0502020104020203" pitchFamily="34" charset="0"/>
              </a:rPr>
              <a:t>,</a:t>
            </a:r>
            <a:r>
              <a:rPr lang="en-US" sz="2000" b="1" dirty="0">
                <a:latin typeface="Gill Sans MT" panose="020B0502020104020203" pitchFamily="34" charset="0"/>
              </a:rPr>
              <a:t> </a:t>
            </a:r>
            <a:r>
              <a:rPr lang="en-US" sz="2000" dirty="0">
                <a:latin typeface="Gill Sans MT" panose="020B0502020104020203" pitchFamily="34" charset="0"/>
              </a:rPr>
              <a:t>48 (24/cell) </a:t>
            </a:r>
            <a:r>
              <a:rPr lang="en-US" sz="2000" b="1" dirty="0">
                <a:latin typeface="Gill Sans MT" panose="020B0502020104020203" pitchFamily="34" charset="0"/>
              </a:rPr>
              <a:t>5-6 year </a:t>
            </a:r>
            <a:r>
              <a:rPr lang="en-US" sz="2000" b="1" dirty="0" err="1">
                <a:latin typeface="Gill Sans MT" panose="020B0502020104020203" pitchFamily="34" charset="0"/>
              </a:rPr>
              <a:t>olds</a:t>
            </a:r>
            <a:r>
              <a:rPr lang="en-US" sz="2000" dirty="0">
                <a:latin typeface="Gill Sans MT" panose="020B0502020104020203" pitchFamily="34" charset="0"/>
              </a:rPr>
              <a:t>, 67 (33/cell) </a:t>
            </a:r>
            <a:r>
              <a:rPr lang="en-US" sz="2000" b="1" dirty="0">
                <a:latin typeface="Gill Sans MT" panose="020B0502020104020203" pitchFamily="34" charset="0"/>
              </a:rPr>
              <a:t>adults</a:t>
            </a:r>
          </a:p>
        </p:txBody>
      </p:sp>
      <p:sp>
        <p:nvSpPr>
          <p:cNvPr id="28" name="Title 1">
            <a:extLst>
              <a:ext uri="{FF2B5EF4-FFF2-40B4-BE49-F238E27FC236}">
                <a16:creationId xmlns:a16="http://schemas.microsoft.com/office/drawing/2014/main" id="{F259F6F0-A810-4428-AC0A-338268FA4C72}"/>
              </a:ext>
            </a:extLst>
          </p:cNvPr>
          <p:cNvSpPr>
            <a:spLocks noGrp="1"/>
          </p:cNvSpPr>
          <p:nvPr>
            <p:ph type="title"/>
          </p:nvPr>
        </p:nvSpPr>
        <p:spPr>
          <a:xfrm>
            <a:off x="91983" y="-280050"/>
            <a:ext cx="12158231" cy="1658198"/>
          </a:xfrm>
        </p:spPr>
        <p:txBody>
          <a:bodyPr>
            <a:normAutofit/>
          </a:bodyPr>
          <a:lstStyle/>
          <a:p>
            <a:r>
              <a:rPr lang="en-US" sz="4400" dirty="0"/>
              <a:t>Children are sensitive to structural factors.</a:t>
            </a:r>
          </a:p>
        </p:txBody>
      </p:sp>
      <p:sp>
        <p:nvSpPr>
          <p:cNvPr id="35" name="Rectangle 34">
            <a:extLst>
              <a:ext uri="{FF2B5EF4-FFF2-40B4-BE49-F238E27FC236}">
                <a16:creationId xmlns:a16="http://schemas.microsoft.com/office/drawing/2014/main" id="{4A30757D-DF91-4FB4-848B-2818BF657E02}"/>
              </a:ext>
            </a:extLst>
          </p:cNvPr>
          <p:cNvSpPr/>
          <p:nvPr/>
        </p:nvSpPr>
        <p:spPr>
          <a:xfrm>
            <a:off x="5698956" y="3816568"/>
            <a:ext cx="1265857" cy="646263"/>
          </a:xfrm>
          <a:prstGeom prst="rect">
            <a:avLst/>
          </a:prstGeom>
        </p:spPr>
        <p:txBody>
          <a:bodyPr wrap="square">
            <a:spAutoFit/>
          </a:bodyPr>
          <a:lstStyle/>
          <a:p>
            <a:r>
              <a:rPr lang="en-US" dirty="0">
                <a:solidFill>
                  <a:schemeClr val="tx1">
                    <a:lumMod val="65000"/>
                    <a:lumOff val="35000"/>
                  </a:schemeClr>
                </a:solidFill>
                <a:latin typeface="Gill Sans MT" panose="020B0502020104020203" pitchFamily="34" charset="0"/>
              </a:rPr>
              <a:t>Error bars </a:t>
            </a:r>
            <a:br>
              <a:rPr lang="en-US" dirty="0">
                <a:solidFill>
                  <a:schemeClr val="tx1">
                    <a:lumMod val="65000"/>
                    <a:lumOff val="35000"/>
                  </a:schemeClr>
                </a:solidFill>
                <a:latin typeface="Gill Sans MT" panose="020B0502020104020203" pitchFamily="34" charset="0"/>
              </a:rPr>
            </a:br>
            <a:r>
              <a:rPr lang="en-US" dirty="0">
                <a:solidFill>
                  <a:schemeClr val="tx1">
                    <a:lumMod val="65000"/>
                    <a:lumOff val="35000"/>
                  </a:schemeClr>
                </a:solidFill>
                <a:latin typeface="Gill Sans MT" panose="020B0502020104020203" pitchFamily="34" charset="0"/>
              </a:rPr>
              <a:t>= 1 </a:t>
            </a:r>
            <a:r>
              <a:rPr lang="en-US" i="1" dirty="0">
                <a:solidFill>
                  <a:schemeClr val="tx1">
                    <a:lumMod val="65000"/>
                    <a:lumOff val="35000"/>
                  </a:schemeClr>
                </a:solidFill>
                <a:latin typeface="Gill Sans MT" panose="020B0502020104020203" pitchFamily="34" charset="0"/>
              </a:rPr>
              <a:t>SEM</a:t>
            </a:r>
            <a:endParaRPr lang="en-US" dirty="0">
              <a:solidFill>
                <a:schemeClr val="tx1">
                  <a:lumMod val="65000"/>
                  <a:lumOff val="35000"/>
                </a:schemeClr>
              </a:solidFill>
              <a:latin typeface="Gill Sans MT" panose="020B0502020104020203" pitchFamily="34" charset="0"/>
            </a:endParaRPr>
          </a:p>
        </p:txBody>
      </p:sp>
      <p:pic>
        <p:nvPicPr>
          <p:cNvPr id="36" name="Picture 35">
            <a:extLst>
              <a:ext uri="{FF2B5EF4-FFF2-40B4-BE49-F238E27FC236}">
                <a16:creationId xmlns:a16="http://schemas.microsoft.com/office/drawing/2014/main" id="{022C43FC-1E38-4D28-92CC-6662CC523D86}"/>
              </a:ext>
            </a:extLst>
          </p:cNvPr>
          <p:cNvPicPr>
            <a:picLocks noChangeAspect="1"/>
          </p:cNvPicPr>
          <p:nvPr/>
        </p:nvPicPr>
        <p:blipFill rotWithShape="1">
          <a:blip r:embed="rId3"/>
          <a:srcRect l="87458" t="33826" r="-232" b="31319"/>
          <a:stretch/>
        </p:blipFill>
        <p:spPr>
          <a:xfrm>
            <a:off x="5569885" y="2558721"/>
            <a:ext cx="1524000" cy="1193556"/>
          </a:xfrm>
          <a:prstGeom prst="rect">
            <a:avLst/>
          </a:prstGeom>
        </p:spPr>
      </p:pic>
      <p:pic>
        <p:nvPicPr>
          <p:cNvPr id="37" name="Picture 36">
            <a:extLst>
              <a:ext uri="{FF2B5EF4-FFF2-40B4-BE49-F238E27FC236}">
                <a16:creationId xmlns:a16="http://schemas.microsoft.com/office/drawing/2014/main" id="{4658204A-E6AD-41EF-9E31-4D08E9AD620E}"/>
              </a:ext>
            </a:extLst>
          </p:cNvPr>
          <p:cNvPicPr>
            <a:picLocks noChangeAspect="1"/>
          </p:cNvPicPr>
          <p:nvPr/>
        </p:nvPicPr>
        <p:blipFill rotWithShape="1">
          <a:blip r:embed="rId3"/>
          <a:srcRect r="71530"/>
          <a:stretch/>
        </p:blipFill>
        <p:spPr>
          <a:xfrm>
            <a:off x="1305132" y="1779168"/>
            <a:ext cx="3396653" cy="3424303"/>
          </a:xfrm>
          <a:prstGeom prst="rect">
            <a:avLst/>
          </a:prstGeom>
        </p:spPr>
      </p:pic>
      <p:pic>
        <p:nvPicPr>
          <p:cNvPr id="38" name="Picture 37">
            <a:extLst>
              <a:ext uri="{FF2B5EF4-FFF2-40B4-BE49-F238E27FC236}">
                <a16:creationId xmlns:a16="http://schemas.microsoft.com/office/drawing/2014/main" id="{B5EE3207-0785-4BDE-A21E-7701B8DC41AA}"/>
              </a:ext>
            </a:extLst>
          </p:cNvPr>
          <p:cNvPicPr>
            <a:picLocks noChangeAspect="1"/>
          </p:cNvPicPr>
          <p:nvPr/>
        </p:nvPicPr>
        <p:blipFill rotWithShape="1">
          <a:blip r:embed="rId4"/>
          <a:srcRect r="87758"/>
          <a:stretch/>
        </p:blipFill>
        <p:spPr>
          <a:xfrm>
            <a:off x="331986" y="1612908"/>
            <a:ext cx="725435" cy="3657151"/>
          </a:xfrm>
          <a:prstGeom prst="rect">
            <a:avLst/>
          </a:prstGeom>
        </p:spPr>
      </p:pic>
      <p:sp>
        <p:nvSpPr>
          <p:cNvPr id="26" name="TextBox 25">
            <a:extLst>
              <a:ext uri="{FF2B5EF4-FFF2-40B4-BE49-F238E27FC236}">
                <a16:creationId xmlns:a16="http://schemas.microsoft.com/office/drawing/2014/main" id="{52F4DDB0-6C0C-495D-9368-BF9EB451DC3C}"/>
              </a:ext>
            </a:extLst>
          </p:cNvPr>
          <p:cNvSpPr txBox="1"/>
          <p:nvPr/>
        </p:nvSpPr>
        <p:spPr>
          <a:xfrm>
            <a:off x="61595" y="5211410"/>
            <a:ext cx="2824363" cy="1107996"/>
          </a:xfrm>
          <a:prstGeom prst="rect">
            <a:avLst/>
          </a:prstGeom>
          <a:noFill/>
        </p:spPr>
        <p:txBody>
          <a:bodyPr wrap="none" rtlCol="0">
            <a:spAutoFit/>
          </a:bodyPr>
          <a:lstStyle/>
          <a:p>
            <a:pPr algn="ctr"/>
            <a:r>
              <a:rPr lang="en-US" sz="2200" dirty="0">
                <a:latin typeface="Gill Sans MT" panose="020B0502020104020203" pitchFamily="34" charset="0"/>
              </a:rPr>
              <a:t>1 essentialism measure</a:t>
            </a:r>
            <a:br>
              <a:rPr lang="en-US" sz="2200" dirty="0">
                <a:latin typeface="Gill Sans MT" panose="020B0502020104020203" pitchFamily="34" charset="0"/>
              </a:rPr>
            </a:br>
            <a:r>
              <a:rPr lang="en-US" sz="2200" dirty="0">
                <a:latin typeface="Gill Sans MT" panose="020B0502020104020203" pitchFamily="34" charset="0"/>
              </a:rPr>
              <a:t>(innateness:</a:t>
            </a:r>
            <a:br>
              <a:rPr lang="en-US" sz="2200" dirty="0">
                <a:latin typeface="Gill Sans MT" panose="020B0502020104020203" pitchFamily="34" charset="0"/>
              </a:rPr>
            </a:br>
            <a:r>
              <a:rPr lang="en-US" sz="2200" dirty="0">
                <a:latin typeface="Gill Sans MT" panose="020B0502020104020203" pitchFamily="34" charset="0"/>
              </a:rPr>
              <a:t>context switch)</a:t>
            </a:r>
          </a:p>
        </p:txBody>
      </p:sp>
      <p:sp>
        <p:nvSpPr>
          <p:cNvPr id="21" name="TextBox 20">
            <a:extLst>
              <a:ext uri="{FF2B5EF4-FFF2-40B4-BE49-F238E27FC236}">
                <a16:creationId xmlns:a16="http://schemas.microsoft.com/office/drawing/2014/main" id="{30767BE9-5A4B-494D-BE2C-1FF2438C5046}"/>
              </a:ext>
            </a:extLst>
          </p:cNvPr>
          <p:cNvSpPr txBox="1"/>
          <p:nvPr/>
        </p:nvSpPr>
        <p:spPr>
          <a:xfrm>
            <a:off x="5897422" y="5177778"/>
            <a:ext cx="1569212" cy="1107996"/>
          </a:xfrm>
          <a:prstGeom prst="rect">
            <a:avLst/>
          </a:prstGeom>
          <a:noFill/>
        </p:spPr>
        <p:txBody>
          <a:bodyPr wrap="none" rtlCol="0">
            <a:spAutoFit/>
          </a:bodyPr>
          <a:lstStyle/>
          <a:p>
            <a:pPr algn="ctr"/>
            <a:r>
              <a:rPr lang="en-US" sz="2200" dirty="0">
                <a:latin typeface="Gill Sans MT" panose="020B0502020104020203" pitchFamily="34" charset="0"/>
              </a:rPr>
              <a:t>formal </a:t>
            </a:r>
            <a:br>
              <a:rPr lang="en-US" sz="2200" dirty="0">
                <a:latin typeface="Gill Sans MT" panose="020B0502020104020203" pitchFamily="34" charset="0"/>
              </a:rPr>
            </a:br>
            <a:r>
              <a:rPr lang="en-US" sz="2200" dirty="0">
                <a:latin typeface="Gill Sans MT" panose="020B0502020104020203" pitchFamily="34" charset="0"/>
              </a:rPr>
              <a:t>explanation </a:t>
            </a:r>
            <a:br>
              <a:rPr lang="en-US" sz="2200" dirty="0">
                <a:latin typeface="Gill Sans MT" panose="020B0502020104020203" pitchFamily="34" charset="0"/>
              </a:rPr>
            </a:br>
            <a:r>
              <a:rPr lang="en-US" sz="2200" dirty="0">
                <a:latin typeface="Gill Sans MT" panose="020B0502020104020203" pitchFamily="34" charset="0"/>
              </a:rPr>
              <a:t>rating</a:t>
            </a:r>
          </a:p>
        </p:txBody>
      </p:sp>
      <p:pic>
        <p:nvPicPr>
          <p:cNvPr id="22" name="Picture 21">
            <a:extLst>
              <a:ext uri="{FF2B5EF4-FFF2-40B4-BE49-F238E27FC236}">
                <a16:creationId xmlns:a16="http://schemas.microsoft.com/office/drawing/2014/main" id="{3336B1E2-1535-446F-8A3B-0AA1F8AAA6F3}"/>
              </a:ext>
            </a:extLst>
          </p:cNvPr>
          <p:cNvPicPr>
            <a:picLocks noChangeAspect="1"/>
          </p:cNvPicPr>
          <p:nvPr/>
        </p:nvPicPr>
        <p:blipFill rotWithShape="1">
          <a:blip r:embed="rId3"/>
          <a:srcRect l="58755" r="12775"/>
          <a:stretch/>
        </p:blipFill>
        <p:spPr>
          <a:xfrm>
            <a:off x="7817210" y="1696038"/>
            <a:ext cx="3396653" cy="3424303"/>
          </a:xfrm>
          <a:prstGeom prst="rect">
            <a:avLst/>
          </a:prstGeom>
        </p:spPr>
      </p:pic>
      <p:sp>
        <p:nvSpPr>
          <p:cNvPr id="23" name="Rectangle 22">
            <a:extLst>
              <a:ext uri="{FF2B5EF4-FFF2-40B4-BE49-F238E27FC236}">
                <a16:creationId xmlns:a16="http://schemas.microsoft.com/office/drawing/2014/main" id="{6AB9520F-1F12-42DF-BC40-44DC63E273F2}"/>
              </a:ext>
            </a:extLst>
          </p:cNvPr>
          <p:cNvSpPr/>
          <p:nvPr/>
        </p:nvSpPr>
        <p:spPr>
          <a:xfrm>
            <a:off x="9033164" y="1667597"/>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B9B6BA3A-7AA7-41B3-A755-C572CCAC6982}"/>
              </a:ext>
            </a:extLst>
          </p:cNvPr>
          <p:cNvSpPr/>
          <p:nvPr/>
        </p:nvSpPr>
        <p:spPr>
          <a:xfrm>
            <a:off x="7501138" y="5120808"/>
            <a:ext cx="4553704" cy="1323439"/>
          </a:xfrm>
          <a:prstGeom prst="rect">
            <a:avLst/>
          </a:prstGeom>
        </p:spPr>
        <p:txBody>
          <a:bodyPr wrap="square">
            <a:spAutoFit/>
          </a:bodyPr>
          <a:lstStyle/>
          <a:p>
            <a:r>
              <a:rPr lang="en-US" sz="2000" dirty="0"/>
              <a:t>“Doggie, why does Suzy play Yellow-Ball?”</a:t>
            </a:r>
          </a:p>
          <a:p>
            <a:r>
              <a:rPr lang="en-US" sz="2000" dirty="0"/>
              <a:t>Doggie: “Because Suzy is a girl.”</a:t>
            </a:r>
          </a:p>
          <a:p>
            <a:r>
              <a:rPr lang="en-US" sz="2000" dirty="0"/>
              <a:t>Is it a good explanation or a bad explanation? (4-point)</a:t>
            </a:r>
          </a:p>
        </p:txBody>
      </p:sp>
      <p:sp>
        <p:nvSpPr>
          <p:cNvPr id="25" name="TextBox 24">
            <a:extLst>
              <a:ext uri="{FF2B5EF4-FFF2-40B4-BE49-F238E27FC236}">
                <a16:creationId xmlns:a16="http://schemas.microsoft.com/office/drawing/2014/main" id="{1A4004D6-B900-4B3E-84EE-E0D634765ED9}"/>
              </a:ext>
            </a:extLst>
          </p:cNvPr>
          <p:cNvSpPr txBox="1"/>
          <p:nvPr/>
        </p:nvSpPr>
        <p:spPr>
          <a:xfrm>
            <a:off x="6778895" y="856508"/>
            <a:ext cx="5321122" cy="830997"/>
          </a:xfrm>
          <a:prstGeom prst="rect">
            <a:avLst/>
          </a:prstGeom>
          <a:solidFill>
            <a:schemeClr val="bg1"/>
          </a:solidFill>
          <a:ln>
            <a:solidFill>
              <a:schemeClr val="bg1">
                <a:lumMod val="75000"/>
              </a:schemeClr>
            </a:solidFill>
          </a:ln>
        </p:spPr>
        <p:txBody>
          <a:bodyPr wrap="square" rtlCol="0">
            <a:spAutoFit/>
          </a:bodyPr>
          <a:lstStyle/>
          <a:p>
            <a:pPr algn="ctr"/>
            <a:r>
              <a:rPr lang="en-US" sz="2400" dirty="0">
                <a:latin typeface="Gill Sans MT" panose="020B0502020104020203" pitchFamily="34" charset="0"/>
              </a:rPr>
              <a:t>Formal explanations are equally felicitous in structural and nonstructural contexts.</a:t>
            </a:r>
          </a:p>
        </p:txBody>
      </p:sp>
      <p:sp>
        <p:nvSpPr>
          <p:cNvPr id="32" name="Rectangle 31">
            <a:extLst>
              <a:ext uri="{FF2B5EF4-FFF2-40B4-BE49-F238E27FC236}">
                <a16:creationId xmlns:a16="http://schemas.microsoft.com/office/drawing/2014/main" id="{CC243269-6197-4DCB-B84E-451500B01F3C}"/>
              </a:ext>
            </a:extLst>
          </p:cNvPr>
          <p:cNvSpPr/>
          <p:nvPr/>
        </p:nvSpPr>
        <p:spPr>
          <a:xfrm>
            <a:off x="2204804" y="1791748"/>
            <a:ext cx="2286000" cy="379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3" name="Picture 32">
            <a:extLst>
              <a:ext uri="{FF2B5EF4-FFF2-40B4-BE49-F238E27FC236}">
                <a16:creationId xmlns:a16="http://schemas.microsoft.com/office/drawing/2014/main" id="{C09DFB80-8BB4-4825-84C1-743CBE6199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9712" t="16420" r="26880" b="19551"/>
          <a:stretch/>
        </p:blipFill>
        <p:spPr>
          <a:xfrm>
            <a:off x="2942363" y="5293766"/>
            <a:ext cx="1002839" cy="1143018"/>
          </a:xfrm>
          <a:prstGeom prst="rect">
            <a:avLst/>
          </a:prstGeom>
        </p:spPr>
      </p:pic>
      <p:pic>
        <p:nvPicPr>
          <p:cNvPr id="34" name="Picture 33">
            <a:extLst>
              <a:ext uri="{FF2B5EF4-FFF2-40B4-BE49-F238E27FC236}">
                <a16:creationId xmlns:a16="http://schemas.microsoft.com/office/drawing/2014/main" id="{20E0D6CA-66FC-4239-930B-A6B18A0F396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812" t="5903" r="33506" b="32459"/>
          <a:stretch/>
        </p:blipFill>
        <p:spPr>
          <a:xfrm>
            <a:off x="4285534" y="5308142"/>
            <a:ext cx="853331" cy="1107997"/>
          </a:xfrm>
          <a:prstGeom prst="rect">
            <a:avLst/>
          </a:prstGeom>
        </p:spPr>
      </p:pic>
      <p:sp>
        <p:nvSpPr>
          <p:cNvPr id="20" name="TextBox 19">
            <a:extLst>
              <a:ext uri="{FF2B5EF4-FFF2-40B4-BE49-F238E27FC236}">
                <a16:creationId xmlns:a16="http://schemas.microsoft.com/office/drawing/2014/main" id="{0A5F344C-1473-42F7-9072-8E526F69577D}"/>
              </a:ext>
            </a:extLst>
          </p:cNvPr>
          <p:cNvSpPr txBox="1"/>
          <p:nvPr/>
        </p:nvSpPr>
        <p:spPr>
          <a:xfrm>
            <a:off x="106813" y="856508"/>
            <a:ext cx="6521885" cy="830997"/>
          </a:xfrm>
          <a:prstGeom prst="rect">
            <a:avLst/>
          </a:prstGeom>
          <a:solidFill>
            <a:schemeClr val="bg1"/>
          </a:solidFill>
          <a:ln>
            <a:solidFill>
              <a:schemeClr val="bg1">
                <a:lumMod val="75000"/>
              </a:schemeClr>
            </a:solidFill>
          </a:ln>
        </p:spPr>
        <p:txBody>
          <a:bodyPr wrap="square" rtlCol="0">
            <a:spAutoFit/>
          </a:bodyPr>
          <a:lstStyle/>
          <a:p>
            <a:pPr algn="ctr"/>
            <a:r>
              <a:rPr lang="en-US" sz="2400" dirty="0">
                <a:latin typeface="Gill Sans MT" panose="020B0502020104020203" pitchFamily="34" charset="0"/>
              </a:rPr>
              <a:t>Differential structural factors encourage a </a:t>
            </a:r>
            <a:br>
              <a:rPr lang="en-US" sz="2400" dirty="0">
                <a:latin typeface="Gill Sans MT" panose="020B0502020104020203" pitchFamily="34" charset="0"/>
              </a:rPr>
            </a:br>
            <a:r>
              <a:rPr lang="en-US" sz="2400" dirty="0">
                <a:latin typeface="Gill Sans MT" panose="020B0502020104020203" pitchFamily="34" charset="0"/>
              </a:rPr>
              <a:t>social-structural rather than essentialist construal.</a:t>
            </a:r>
          </a:p>
        </p:txBody>
      </p:sp>
    </p:spTree>
    <p:extLst>
      <p:ext uri="{BB962C8B-B14F-4D97-AF65-F5344CB8AC3E}">
        <p14:creationId xmlns:p14="http://schemas.microsoft.com/office/powerpoint/2010/main" val="3747023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1962FA0-27BB-4F30-9F38-EA8CC3F5C1AF}"/>
              </a:ext>
            </a:extLst>
          </p:cNvPr>
          <p:cNvSpPr/>
          <p:nvPr/>
        </p:nvSpPr>
        <p:spPr>
          <a:xfrm>
            <a:off x="264115" y="4710520"/>
            <a:ext cx="4114203" cy="400110"/>
          </a:xfrm>
          <a:prstGeom prst="rect">
            <a:avLst/>
          </a:prstGeom>
        </p:spPr>
        <p:txBody>
          <a:bodyPr wrap="none">
            <a:spAutoFit/>
          </a:bodyPr>
          <a:lstStyle/>
          <a:p>
            <a:r>
              <a:rPr lang="en-US" sz="2000" dirty="0">
                <a:solidFill>
                  <a:schemeClr val="bg1">
                    <a:lumMod val="50000"/>
                  </a:schemeClr>
                </a:solidFill>
                <a:latin typeface="Gill Sans MT" panose="020B0502020104020203" pitchFamily="34" charset="0"/>
              </a:rPr>
              <a:t>(Vasilyeva, </a:t>
            </a:r>
            <a:r>
              <a:rPr lang="en-US" sz="2000" dirty="0" err="1">
                <a:solidFill>
                  <a:schemeClr val="bg1">
                    <a:lumMod val="50000"/>
                  </a:schemeClr>
                </a:solidFill>
                <a:latin typeface="Gill Sans MT" panose="020B0502020104020203" pitchFamily="34" charset="0"/>
              </a:rPr>
              <a:t>Lombrozo</a:t>
            </a:r>
            <a:r>
              <a:rPr lang="en-US" sz="2000" dirty="0">
                <a:solidFill>
                  <a:schemeClr val="bg1">
                    <a:lumMod val="50000"/>
                  </a:schemeClr>
                </a:solidFill>
                <a:latin typeface="Gill Sans MT" panose="020B0502020104020203" pitchFamily="34" charset="0"/>
              </a:rPr>
              <a:t>, &amp; Gopnik, 2018)</a:t>
            </a:r>
          </a:p>
        </p:txBody>
      </p:sp>
      <p:sp>
        <p:nvSpPr>
          <p:cNvPr id="7" name="Rectangle 6">
            <a:extLst>
              <a:ext uri="{FF2B5EF4-FFF2-40B4-BE49-F238E27FC236}">
                <a16:creationId xmlns:a16="http://schemas.microsoft.com/office/drawing/2014/main" id="{845B8EE2-7FF6-407F-8ADF-D248F6E8E6AF}"/>
              </a:ext>
            </a:extLst>
          </p:cNvPr>
          <p:cNvSpPr/>
          <p:nvPr/>
        </p:nvSpPr>
        <p:spPr>
          <a:xfrm>
            <a:off x="6764065" y="4710520"/>
            <a:ext cx="2608535" cy="400110"/>
          </a:xfrm>
          <a:prstGeom prst="rect">
            <a:avLst/>
          </a:prstGeom>
        </p:spPr>
        <p:txBody>
          <a:bodyPr wrap="none">
            <a:spAutoFit/>
          </a:bodyPr>
          <a:lstStyle/>
          <a:p>
            <a:r>
              <a:rPr lang="en-US" sz="2000" dirty="0">
                <a:solidFill>
                  <a:schemeClr val="bg1">
                    <a:lumMod val="50000"/>
                  </a:schemeClr>
                </a:solidFill>
                <a:latin typeface="Gill Sans MT" panose="020B0502020104020203" pitchFamily="34" charset="0"/>
              </a:rPr>
              <a:t>(</a:t>
            </a:r>
            <a:r>
              <a:rPr lang="en-US" sz="2000" dirty="0" err="1">
                <a:solidFill>
                  <a:schemeClr val="bg1">
                    <a:lumMod val="50000"/>
                  </a:schemeClr>
                </a:solidFill>
                <a:latin typeface="Gill Sans MT" panose="020B0502020104020203" pitchFamily="34" charset="0"/>
              </a:rPr>
              <a:t>Muradoglu</a:t>
            </a:r>
            <a:r>
              <a:rPr lang="en-US" sz="2000" dirty="0">
                <a:solidFill>
                  <a:schemeClr val="bg1">
                    <a:lumMod val="50000"/>
                  </a:schemeClr>
                </a:solidFill>
                <a:latin typeface="Gill Sans MT" panose="020B0502020104020203" pitchFamily="34" charset="0"/>
              </a:rPr>
              <a:t> et al, 2019)</a:t>
            </a:r>
          </a:p>
        </p:txBody>
      </p:sp>
      <p:sp>
        <p:nvSpPr>
          <p:cNvPr id="9" name="Content Placeholder 2">
            <a:extLst>
              <a:ext uri="{FF2B5EF4-FFF2-40B4-BE49-F238E27FC236}">
                <a16:creationId xmlns:a16="http://schemas.microsoft.com/office/drawing/2014/main" id="{E53C3F97-9155-45C2-823D-8720FD18980C}"/>
              </a:ext>
            </a:extLst>
          </p:cNvPr>
          <p:cNvSpPr txBox="1">
            <a:spLocks/>
          </p:cNvSpPr>
          <p:nvPr/>
        </p:nvSpPr>
        <p:spPr>
          <a:xfrm>
            <a:off x="0" y="4100695"/>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&gt;  Statistical evidence of property  &gt;  </a:t>
            </a:r>
            <a:r>
              <a:rPr lang="en-US" sz="2800" b="1" dirty="0">
                <a:solidFill>
                  <a:schemeClr val="bg1"/>
                </a:solidFill>
                <a:latin typeface="Gill Sans MT" panose="020B0502020104020203" pitchFamily="34" charset="0"/>
              </a:rPr>
              <a:t>Explanation</a:t>
            </a:r>
            <a:r>
              <a:rPr lang="en-US" sz="2800" dirty="0">
                <a:solidFill>
                  <a:schemeClr val="bg1"/>
                </a:solidFill>
                <a:latin typeface="Gill Sans MT" panose="020B0502020104020203" pitchFamily="34" charset="0"/>
              </a:rPr>
              <a:t>  &gt;  Measure essentialism</a:t>
            </a:r>
          </a:p>
        </p:txBody>
      </p:sp>
      <p:sp>
        <p:nvSpPr>
          <p:cNvPr id="10" name="TextBox 9">
            <a:extLst>
              <a:ext uri="{FF2B5EF4-FFF2-40B4-BE49-F238E27FC236}">
                <a16:creationId xmlns:a16="http://schemas.microsoft.com/office/drawing/2014/main" id="{27AEBDC0-2D4C-477D-94A9-DCEF7267AB71}"/>
              </a:ext>
            </a:extLst>
          </p:cNvPr>
          <p:cNvSpPr txBox="1"/>
          <p:nvPr/>
        </p:nvSpPr>
        <p:spPr>
          <a:xfrm>
            <a:off x="6769516" y="5227698"/>
            <a:ext cx="2549929" cy="461665"/>
          </a:xfrm>
          <a:prstGeom prst="rect">
            <a:avLst/>
          </a:prstGeom>
          <a:noFill/>
        </p:spPr>
        <p:txBody>
          <a:bodyPr wrap="none" rtlCol="0">
            <a:spAutoFit/>
          </a:bodyPr>
          <a:lstStyle/>
          <a:p>
            <a:r>
              <a:rPr lang="en-US" sz="2400" dirty="0">
                <a:latin typeface="Gill Sans MT" panose="020B0502020104020203" pitchFamily="34" charset="0"/>
              </a:rPr>
              <a:t>Formal explanation</a:t>
            </a:r>
          </a:p>
        </p:txBody>
      </p:sp>
      <p:sp>
        <p:nvSpPr>
          <p:cNvPr id="11" name="TextBox 10">
            <a:extLst>
              <a:ext uri="{FF2B5EF4-FFF2-40B4-BE49-F238E27FC236}">
                <a16:creationId xmlns:a16="http://schemas.microsoft.com/office/drawing/2014/main" id="{3F38CB54-A719-41C4-8174-01A992A0E185}"/>
              </a:ext>
            </a:extLst>
          </p:cNvPr>
          <p:cNvSpPr txBox="1"/>
          <p:nvPr/>
        </p:nvSpPr>
        <p:spPr>
          <a:xfrm>
            <a:off x="6769515" y="5842256"/>
            <a:ext cx="2509341" cy="461665"/>
          </a:xfrm>
          <a:prstGeom prst="rect">
            <a:avLst/>
          </a:prstGeom>
          <a:noFill/>
        </p:spPr>
        <p:txBody>
          <a:bodyPr wrap="none" rtlCol="0">
            <a:spAutoFit/>
          </a:bodyPr>
          <a:lstStyle/>
          <a:p>
            <a:r>
              <a:rPr lang="en-US" sz="2400" dirty="0">
                <a:latin typeface="Gill Sans MT" panose="020B0502020104020203" pitchFamily="34" charset="0"/>
              </a:rPr>
              <a:t>Control statement</a:t>
            </a:r>
          </a:p>
        </p:txBody>
      </p:sp>
      <p:sp>
        <p:nvSpPr>
          <p:cNvPr id="12" name="TextBox 11">
            <a:extLst>
              <a:ext uri="{FF2B5EF4-FFF2-40B4-BE49-F238E27FC236}">
                <a16:creationId xmlns:a16="http://schemas.microsoft.com/office/drawing/2014/main" id="{49DA1E7A-5F4D-4BFE-9B9D-25741C17AAFE}"/>
              </a:ext>
            </a:extLst>
          </p:cNvPr>
          <p:cNvSpPr txBox="1"/>
          <p:nvPr/>
        </p:nvSpPr>
        <p:spPr>
          <a:xfrm>
            <a:off x="264116" y="5227698"/>
            <a:ext cx="2465740" cy="461665"/>
          </a:xfrm>
          <a:prstGeom prst="rect">
            <a:avLst/>
          </a:prstGeom>
          <a:noFill/>
        </p:spPr>
        <p:txBody>
          <a:bodyPr wrap="none" rtlCol="0">
            <a:spAutoFit/>
          </a:bodyPr>
          <a:lstStyle/>
          <a:p>
            <a:r>
              <a:rPr lang="en-US" sz="2400" dirty="0">
                <a:latin typeface="Gill Sans MT" panose="020B0502020104020203" pitchFamily="34" charset="0"/>
              </a:rPr>
              <a:t>Structural context</a:t>
            </a:r>
          </a:p>
        </p:txBody>
      </p:sp>
      <p:sp>
        <p:nvSpPr>
          <p:cNvPr id="13" name="TextBox 12">
            <a:extLst>
              <a:ext uri="{FF2B5EF4-FFF2-40B4-BE49-F238E27FC236}">
                <a16:creationId xmlns:a16="http://schemas.microsoft.com/office/drawing/2014/main" id="{F068C21F-6F61-4352-B5C5-D0DC0C090042}"/>
              </a:ext>
            </a:extLst>
          </p:cNvPr>
          <p:cNvSpPr txBox="1"/>
          <p:nvPr/>
        </p:nvSpPr>
        <p:spPr>
          <a:xfrm>
            <a:off x="264115" y="5842256"/>
            <a:ext cx="3007555" cy="461665"/>
          </a:xfrm>
          <a:prstGeom prst="rect">
            <a:avLst/>
          </a:prstGeom>
          <a:noFill/>
        </p:spPr>
        <p:txBody>
          <a:bodyPr wrap="none" rtlCol="0">
            <a:spAutoFit/>
          </a:bodyPr>
          <a:lstStyle/>
          <a:p>
            <a:r>
              <a:rPr lang="en-US" sz="2400" dirty="0">
                <a:latin typeface="Gill Sans MT" panose="020B0502020104020203" pitchFamily="34" charset="0"/>
              </a:rPr>
              <a:t>Nonstructural context</a:t>
            </a:r>
          </a:p>
        </p:txBody>
      </p:sp>
      <p:sp>
        <p:nvSpPr>
          <p:cNvPr id="2" name="Title 1"/>
          <p:cNvSpPr>
            <a:spLocks noGrp="1"/>
          </p:cNvSpPr>
          <p:nvPr>
            <p:ph type="title"/>
          </p:nvPr>
        </p:nvSpPr>
        <p:spPr>
          <a:xfrm>
            <a:off x="657224" y="24761"/>
            <a:ext cx="11146849" cy="1658198"/>
          </a:xfrm>
        </p:spPr>
        <p:txBody>
          <a:bodyPr>
            <a:normAutofit fontScale="90000"/>
          </a:bodyPr>
          <a:lstStyle/>
          <a:p>
            <a:r>
              <a:rPr lang="en-US" sz="4400" dirty="0"/>
              <a:t>Can information about a structural context block an essentialist interpretation of a formal explanation?</a:t>
            </a:r>
          </a:p>
        </p:txBody>
      </p:sp>
      <p:sp>
        <p:nvSpPr>
          <p:cNvPr id="3" name="Content Placeholder 2"/>
          <p:cNvSpPr>
            <a:spLocks noGrp="1"/>
          </p:cNvSpPr>
          <p:nvPr>
            <p:ph idx="1"/>
          </p:nvPr>
        </p:nvSpPr>
        <p:spPr>
          <a:xfrm>
            <a:off x="264115" y="1614971"/>
            <a:ext cx="11986563" cy="1925710"/>
          </a:xfrm>
        </p:spPr>
        <p:txBody>
          <a:bodyPr>
            <a:noAutofit/>
          </a:bodyPr>
          <a:lstStyle/>
          <a:p>
            <a:pPr marL="568325" indent="-568325">
              <a:buNone/>
            </a:pPr>
            <a:r>
              <a:rPr lang="en-US" sz="2800" dirty="0"/>
              <a:t>N = 38 (~9/cell) out of</a:t>
            </a:r>
            <a:br>
              <a:rPr lang="en-US" sz="2800" dirty="0"/>
            </a:br>
            <a:r>
              <a:rPr lang="en-US" sz="2800" dirty="0"/>
              <a:t>target 196 (49/cell) </a:t>
            </a:r>
            <a:r>
              <a:rPr lang="en-US" sz="2800" b="1" dirty="0"/>
              <a:t>5-6 year </a:t>
            </a:r>
            <a:r>
              <a:rPr lang="en-US" sz="2800" b="1" dirty="0" err="1"/>
              <a:t>olds</a:t>
            </a:r>
            <a:r>
              <a:rPr lang="en-US" sz="2800" b="1" dirty="0"/>
              <a:t> </a:t>
            </a:r>
            <a:r>
              <a:rPr lang="en-US" sz="2800" dirty="0"/>
              <a:t>from Bing Nursery School, Tech Museum</a:t>
            </a:r>
          </a:p>
          <a:p>
            <a:pPr marL="568325" indent="-568325">
              <a:buNone/>
            </a:pPr>
            <a:r>
              <a:rPr lang="en-US" sz="2800" dirty="0"/>
              <a:t>N = 183 (46/cell) </a:t>
            </a:r>
            <a:r>
              <a:rPr lang="en-US" sz="2800" b="1" dirty="0"/>
              <a:t>adults </a:t>
            </a:r>
            <a:r>
              <a:rPr lang="en-US" sz="2800" dirty="0"/>
              <a:t>from Amazon Mechanical Turk</a:t>
            </a:r>
          </a:p>
        </p:txBody>
      </p:sp>
      <p:sp>
        <p:nvSpPr>
          <p:cNvPr id="15" name="Rectangle 14">
            <a:extLst>
              <a:ext uri="{FF2B5EF4-FFF2-40B4-BE49-F238E27FC236}">
                <a16:creationId xmlns:a16="http://schemas.microsoft.com/office/drawing/2014/main" id="{DF25947A-D625-453D-B2FD-CEA427470A06}"/>
              </a:ext>
            </a:extLst>
          </p:cNvPr>
          <p:cNvSpPr/>
          <p:nvPr/>
        </p:nvSpPr>
        <p:spPr>
          <a:xfrm>
            <a:off x="10329835" y="4710520"/>
            <a:ext cx="859851" cy="400110"/>
          </a:xfrm>
          <a:prstGeom prst="rect">
            <a:avLst/>
          </a:prstGeom>
        </p:spPr>
        <p:txBody>
          <a:bodyPr wrap="none">
            <a:spAutoFit/>
          </a:bodyPr>
          <a:lstStyle/>
          <a:p>
            <a:r>
              <a:rPr lang="en-US" sz="2000" dirty="0">
                <a:solidFill>
                  <a:schemeClr val="bg1">
                    <a:lumMod val="50000"/>
                  </a:schemeClr>
                </a:solidFill>
                <a:latin typeface="Gill Sans MT" panose="020B0502020104020203" pitchFamily="34" charset="0"/>
              </a:rPr>
              <a:t>(new!)</a:t>
            </a:r>
          </a:p>
        </p:txBody>
      </p:sp>
      <p:sp>
        <p:nvSpPr>
          <p:cNvPr id="5" name="Rectangle 4">
            <a:extLst>
              <a:ext uri="{FF2B5EF4-FFF2-40B4-BE49-F238E27FC236}">
                <a16:creationId xmlns:a16="http://schemas.microsoft.com/office/drawing/2014/main" id="{1C32948C-04D9-4994-81F2-A45FD6C6BB9E}"/>
              </a:ext>
            </a:extLst>
          </p:cNvPr>
          <p:cNvSpPr/>
          <p:nvPr/>
        </p:nvSpPr>
        <p:spPr>
          <a:xfrm>
            <a:off x="264115" y="3253705"/>
            <a:ext cx="1726755" cy="458587"/>
          </a:xfrm>
          <a:prstGeom prst="rect">
            <a:avLst/>
          </a:prstGeom>
        </p:spPr>
        <p:txBody>
          <a:bodyPr wrap="none">
            <a:spAutoFit/>
          </a:bodyPr>
          <a:lstStyle/>
          <a:p>
            <a:pPr marL="568325" lvl="0" indent="-568325" defTabSz="914400">
              <a:lnSpc>
                <a:spcPct val="85000"/>
              </a:lnSpc>
              <a:spcBef>
                <a:spcPts val="1300"/>
              </a:spcBef>
            </a:pPr>
            <a:r>
              <a:rPr lang="en-US" sz="2800" dirty="0">
                <a:solidFill>
                  <a:prstClr val="black">
                    <a:lumMod val="85000"/>
                    <a:lumOff val="15000"/>
                  </a:prstClr>
                </a:solidFill>
                <a:latin typeface="Gill Sans MT" panose="020B0502020104020203" pitchFamily="34" charset="0"/>
              </a:rPr>
              <a:t>2x2 design</a:t>
            </a:r>
          </a:p>
        </p:txBody>
      </p:sp>
    </p:spTree>
    <p:extLst>
      <p:ext uri="{BB962C8B-B14F-4D97-AF65-F5344CB8AC3E}">
        <p14:creationId xmlns:p14="http://schemas.microsoft.com/office/powerpoint/2010/main" val="344694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animBg="1"/>
      <p:bldP spid="10" grpId="0"/>
      <p:bldP spid="11" grpId="0"/>
      <p:bldP spid="12" grpId="0"/>
      <p:bldP spid="13" grpId="0"/>
      <p:bldP spid="3" grpId="0" uiExpand="1" build="p"/>
      <p:bldP spid="15"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sp>
        <p:nvSpPr>
          <p:cNvPr id="9" name="TextBox 8">
            <a:extLst>
              <a:ext uri="{FF2B5EF4-FFF2-40B4-BE49-F238E27FC236}">
                <a16:creationId xmlns:a16="http://schemas.microsoft.com/office/drawing/2014/main" id="{B866815C-C87D-406E-B14C-D8B41B50E20B}"/>
              </a:ext>
            </a:extLst>
          </p:cNvPr>
          <p:cNvSpPr txBox="1"/>
          <p:nvPr/>
        </p:nvSpPr>
        <p:spPr>
          <a:xfrm>
            <a:off x="451466" y="5811982"/>
            <a:ext cx="3993273" cy="461665"/>
          </a:xfrm>
          <a:prstGeom prst="rect">
            <a:avLst/>
          </a:prstGeom>
          <a:noFill/>
        </p:spPr>
        <p:txBody>
          <a:bodyPr wrap="none" rtlCol="0">
            <a:spAutoFit/>
          </a:bodyPr>
          <a:lstStyle/>
          <a:p>
            <a:r>
              <a:rPr lang="en-US" sz="2400" dirty="0">
                <a:latin typeface="Gill Sans MT" panose="020B0502020104020203" pitchFamily="34" charset="0"/>
              </a:rPr>
              <a:t>Gender-segregated classrooms</a:t>
            </a:r>
          </a:p>
        </p:txBody>
      </p:sp>
    </p:spTree>
    <p:extLst>
      <p:ext uri="{BB962C8B-B14F-4D97-AF65-F5344CB8AC3E}">
        <p14:creationId xmlns:p14="http://schemas.microsoft.com/office/powerpoint/2010/main" val="4269566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sp>
        <p:nvSpPr>
          <p:cNvPr id="9" name="TextBox 8">
            <a:extLst>
              <a:ext uri="{FF2B5EF4-FFF2-40B4-BE49-F238E27FC236}">
                <a16:creationId xmlns:a16="http://schemas.microsoft.com/office/drawing/2014/main" id="{C2323278-AFDB-465E-928B-B39530233F16}"/>
              </a:ext>
            </a:extLst>
          </p:cNvPr>
          <p:cNvSpPr txBox="1"/>
          <p:nvPr/>
        </p:nvSpPr>
        <p:spPr>
          <a:xfrm>
            <a:off x="451466" y="5811982"/>
            <a:ext cx="4127092" cy="830997"/>
          </a:xfrm>
          <a:prstGeom prst="rect">
            <a:avLst/>
          </a:prstGeom>
          <a:noFill/>
        </p:spPr>
        <p:txBody>
          <a:bodyPr wrap="none" rtlCol="0">
            <a:spAutoFit/>
          </a:bodyPr>
          <a:lstStyle/>
          <a:p>
            <a:r>
              <a:rPr lang="en-US" sz="2400" dirty="0">
                <a:latin typeface="Gill Sans MT" panose="020B0502020104020203" pitchFamily="34" charset="0"/>
              </a:rPr>
              <a:t>Gender-segregated classrooms</a:t>
            </a:r>
          </a:p>
          <a:p>
            <a:r>
              <a:rPr lang="en-US" sz="2400" dirty="0">
                <a:latin typeface="Gill Sans MT" panose="020B0502020104020203" pitchFamily="34" charset="0"/>
              </a:rPr>
              <a:t>Novel behavior (playing games)</a:t>
            </a:r>
          </a:p>
        </p:txBody>
      </p:sp>
    </p:spTree>
    <p:extLst>
      <p:ext uri="{BB962C8B-B14F-4D97-AF65-F5344CB8AC3E}">
        <p14:creationId xmlns:p14="http://schemas.microsoft.com/office/powerpoint/2010/main" val="947428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19" name="Content Placeholder 2">
            <a:extLst>
              <a:ext uri="{FF2B5EF4-FFF2-40B4-BE49-F238E27FC236}">
                <a16:creationId xmlns:a16="http://schemas.microsoft.com/office/drawing/2014/main" id="{F3B60363-05D3-4D74-A21A-48224E16278D}"/>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pic>
        <p:nvPicPr>
          <p:cNvPr id="10" name="Picture 9">
            <a:extLst>
              <a:ext uri="{FF2B5EF4-FFF2-40B4-BE49-F238E27FC236}">
                <a16:creationId xmlns:a16="http://schemas.microsoft.com/office/drawing/2014/main" id="{07D735B5-AE82-4F27-9BB6-7B2A1EFF49F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95" t="6343" r="3763" b="14462"/>
          <a:stretch/>
        </p:blipFill>
        <p:spPr>
          <a:xfrm>
            <a:off x="692727" y="1046018"/>
            <a:ext cx="5056910" cy="3380509"/>
          </a:xfrm>
          <a:prstGeom prst="rect">
            <a:avLst/>
          </a:prstGeom>
          <a:ln>
            <a:solidFill>
              <a:schemeClr val="tx1"/>
            </a:solidFill>
          </a:ln>
        </p:spPr>
      </p:pic>
      <p:pic>
        <p:nvPicPr>
          <p:cNvPr id="13" name="Picture 12">
            <a:extLst>
              <a:ext uri="{FF2B5EF4-FFF2-40B4-BE49-F238E27FC236}">
                <a16:creationId xmlns:a16="http://schemas.microsoft.com/office/drawing/2014/main" id="{4A1CBDEE-AF09-43B8-A2AF-949273448C4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906" t="6597" r="8970" b="20932"/>
          <a:stretch/>
        </p:blipFill>
        <p:spPr>
          <a:xfrm>
            <a:off x="2632363" y="1562340"/>
            <a:ext cx="5629684" cy="3886201"/>
          </a:xfrm>
          <a:prstGeom prst="rect">
            <a:avLst/>
          </a:prstGeom>
          <a:ln>
            <a:solidFill>
              <a:schemeClr val="tx1"/>
            </a:solidFill>
          </a:ln>
        </p:spPr>
      </p:pic>
      <p:pic>
        <p:nvPicPr>
          <p:cNvPr id="15" name="Picture 14">
            <a:extLst>
              <a:ext uri="{FF2B5EF4-FFF2-40B4-BE49-F238E27FC236}">
                <a16:creationId xmlns:a16="http://schemas.microsoft.com/office/drawing/2014/main" id="{40140B70-521A-4B02-9E0D-9FDFD6FD2D7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618" t="5759" r="4910" b="20094"/>
          <a:stretch/>
        </p:blipFill>
        <p:spPr>
          <a:xfrm>
            <a:off x="5237019" y="2427992"/>
            <a:ext cx="5629684" cy="3526286"/>
          </a:xfrm>
          <a:prstGeom prst="rect">
            <a:avLst/>
          </a:prstGeom>
          <a:ln>
            <a:solidFill>
              <a:schemeClr val="tx1"/>
            </a:solidFill>
          </a:ln>
        </p:spPr>
      </p:pic>
      <p:sp>
        <p:nvSpPr>
          <p:cNvPr id="16" name="TextBox 15">
            <a:extLst>
              <a:ext uri="{FF2B5EF4-FFF2-40B4-BE49-F238E27FC236}">
                <a16:creationId xmlns:a16="http://schemas.microsoft.com/office/drawing/2014/main" id="{D03C8F00-2F1B-4120-A514-93461088926A}"/>
              </a:ext>
            </a:extLst>
          </p:cNvPr>
          <p:cNvSpPr txBox="1"/>
          <p:nvPr/>
        </p:nvSpPr>
        <p:spPr>
          <a:xfrm>
            <a:off x="451466" y="5811982"/>
            <a:ext cx="4032514" cy="830997"/>
          </a:xfrm>
          <a:prstGeom prst="rect">
            <a:avLst/>
          </a:prstGeom>
          <a:noFill/>
        </p:spPr>
        <p:txBody>
          <a:bodyPr wrap="none" rtlCol="0">
            <a:spAutoFit/>
          </a:bodyPr>
          <a:lstStyle/>
          <a:p>
            <a:r>
              <a:rPr lang="en-US" sz="2400" dirty="0">
                <a:latin typeface="Gill Sans MT" panose="020B0502020104020203" pitchFamily="34" charset="0"/>
              </a:rPr>
              <a:t>Gender-segregated classrooms</a:t>
            </a:r>
          </a:p>
          <a:p>
            <a:r>
              <a:rPr lang="en-US" sz="2400" dirty="0">
                <a:latin typeface="Gill Sans MT" panose="020B0502020104020203" pitchFamily="34" charset="0"/>
              </a:rPr>
              <a:t>Novel behavior (playing games)</a:t>
            </a:r>
          </a:p>
        </p:txBody>
      </p:sp>
    </p:spTree>
    <p:extLst>
      <p:ext uri="{BB962C8B-B14F-4D97-AF65-F5344CB8AC3E}">
        <p14:creationId xmlns:p14="http://schemas.microsoft.com/office/powerpoint/2010/main" val="2564428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D88EC56-8D11-4C6C-AAEA-30ADE7013D24}"/>
              </a:ext>
            </a:extLst>
          </p:cNvPr>
          <p:cNvSpPr txBox="1">
            <a:spLocks/>
          </p:cNvSpPr>
          <p:nvPr/>
        </p:nvSpPr>
        <p:spPr>
          <a:xfrm>
            <a:off x="6555681" y="798935"/>
            <a:ext cx="5194302" cy="4027064"/>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Structural context</a:t>
            </a:r>
          </a:p>
        </p:txBody>
      </p:sp>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pic>
        <p:nvPicPr>
          <p:cNvPr id="9" name="Picture 8">
            <a:extLst>
              <a:ext uri="{FF2B5EF4-FFF2-40B4-BE49-F238E27FC236}">
                <a16:creationId xmlns:a16="http://schemas.microsoft.com/office/drawing/2014/main" id="{8D264D85-5FF0-46C1-B17D-D996B92C8E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1005"/>
          <a:stretch/>
        </p:blipFill>
        <p:spPr>
          <a:xfrm>
            <a:off x="6713515" y="1285721"/>
            <a:ext cx="4878635" cy="3354985"/>
          </a:xfrm>
          <a:prstGeom prst="rect">
            <a:avLst/>
          </a:prstGeom>
        </p:spPr>
      </p:pic>
      <p:sp>
        <p:nvSpPr>
          <p:cNvPr id="12" name="Content Placeholder 2">
            <a:extLst>
              <a:ext uri="{FF2B5EF4-FFF2-40B4-BE49-F238E27FC236}">
                <a16:creationId xmlns:a16="http://schemas.microsoft.com/office/drawing/2014/main" id="{9E64BEFC-6E4D-4E94-B005-7C997B764CB4}"/>
              </a:ext>
            </a:extLst>
          </p:cNvPr>
          <p:cNvSpPr txBox="1">
            <a:spLocks/>
          </p:cNvSpPr>
          <p:nvPr/>
        </p:nvSpPr>
        <p:spPr>
          <a:xfrm>
            <a:off x="505516" y="798934"/>
            <a:ext cx="5194302" cy="4027065"/>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lgn="ctr"/>
            <a:r>
              <a:rPr lang="en-US" sz="2800" b="1" dirty="0">
                <a:latin typeface="Gill Sans MT" panose="020B0502020104020203" pitchFamily="34" charset="0"/>
              </a:rPr>
              <a:t>Nonstructural context</a:t>
            </a:r>
          </a:p>
        </p:txBody>
      </p:sp>
      <p:pic>
        <p:nvPicPr>
          <p:cNvPr id="14" name="Picture 13">
            <a:extLst>
              <a:ext uri="{FF2B5EF4-FFF2-40B4-BE49-F238E27FC236}">
                <a16:creationId xmlns:a16="http://schemas.microsoft.com/office/drawing/2014/main" id="{BBDE1AB1-4791-4165-8E76-9288225A6C47}"/>
              </a:ext>
            </a:extLst>
          </p:cNvPr>
          <p:cNvPicPr>
            <a:picLocks noChangeAspect="1"/>
          </p:cNvPicPr>
          <p:nvPr/>
        </p:nvPicPr>
        <p:blipFill rotWithShape="1">
          <a:blip r:embed="rId4">
            <a:extLst>
              <a:ext uri="{28A0092B-C50C-407E-A947-70E740481C1C}">
                <a14:useLocalDpi xmlns:a14="http://schemas.microsoft.com/office/drawing/2010/main" val="0"/>
              </a:ext>
            </a:extLst>
          </a:blip>
          <a:srcRect b="9317"/>
          <a:stretch/>
        </p:blipFill>
        <p:spPr>
          <a:xfrm>
            <a:off x="708741" y="1285722"/>
            <a:ext cx="4787851" cy="3354984"/>
          </a:xfrm>
          <a:prstGeom prst="rect">
            <a:avLst/>
          </a:prstGeom>
        </p:spPr>
      </p:pic>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b="1" dirty="0">
                <a:solidFill>
                  <a:schemeClr val="bg1"/>
                </a:solidFill>
                <a:latin typeface="Gill Sans MT" panose="020B0502020104020203" pitchFamily="34" charset="0"/>
              </a:rPr>
              <a:t>Context</a:t>
            </a:r>
            <a:r>
              <a:rPr lang="en-US" sz="2800" dirty="0">
                <a:solidFill>
                  <a:schemeClr val="bg1"/>
                </a:solidFill>
                <a:latin typeface="Gill Sans MT" panose="020B0502020104020203" pitchFamily="34" charset="0"/>
              </a:rPr>
              <a:t>  </a:t>
            </a:r>
            <a:r>
              <a:rPr lang="en-US" sz="2800" dirty="0">
                <a:solidFill>
                  <a:schemeClr val="bg1">
                    <a:lumMod val="75000"/>
                  </a:schemeClr>
                </a:solidFill>
                <a:latin typeface="Gill Sans MT" panose="020B0502020104020203" pitchFamily="34" charset="0"/>
              </a:rPr>
              <a:t>&gt;  Statistical evidence of property  &gt;  Explanation  &gt;  Measure essentialism</a:t>
            </a:r>
          </a:p>
        </p:txBody>
      </p:sp>
      <p:sp>
        <p:nvSpPr>
          <p:cNvPr id="19" name="TextBox 18">
            <a:extLst>
              <a:ext uri="{FF2B5EF4-FFF2-40B4-BE49-F238E27FC236}">
                <a16:creationId xmlns:a16="http://schemas.microsoft.com/office/drawing/2014/main" id="{E8AB9B1F-7986-4389-A81D-7ADB3854A345}"/>
              </a:ext>
            </a:extLst>
          </p:cNvPr>
          <p:cNvSpPr txBox="1"/>
          <p:nvPr/>
        </p:nvSpPr>
        <p:spPr>
          <a:xfrm>
            <a:off x="6299198" y="5275609"/>
            <a:ext cx="5811399" cy="954107"/>
          </a:xfrm>
          <a:prstGeom prst="rect">
            <a:avLst/>
          </a:prstGeom>
          <a:noFill/>
        </p:spPr>
        <p:txBody>
          <a:bodyPr wrap="none" rtlCol="0">
            <a:spAutoFit/>
          </a:bodyPr>
          <a:lstStyle/>
          <a:p>
            <a:r>
              <a:rPr lang="en-US" sz="2800" dirty="0">
                <a:latin typeface="Gill Sans MT" panose="020B0502020104020203" pitchFamily="34" charset="0"/>
              </a:rPr>
              <a:t>Different gender categories subject to </a:t>
            </a:r>
            <a:br>
              <a:rPr lang="en-US" sz="2800" dirty="0">
                <a:latin typeface="Gill Sans MT" panose="020B0502020104020203" pitchFamily="34" charset="0"/>
              </a:rPr>
            </a:br>
            <a:r>
              <a:rPr lang="en-US" sz="2800" b="1" dirty="0">
                <a:latin typeface="Gill Sans MT" panose="020B0502020104020203" pitchFamily="34" charset="0"/>
              </a:rPr>
              <a:t>different</a:t>
            </a:r>
            <a:r>
              <a:rPr lang="en-US" sz="2800" dirty="0">
                <a:latin typeface="Gill Sans MT" panose="020B0502020104020203" pitchFamily="34" charset="0"/>
              </a:rPr>
              <a:t> social-structural contexts</a:t>
            </a:r>
          </a:p>
        </p:txBody>
      </p:sp>
      <p:sp>
        <p:nvSpPr>
          <p:cNvPr id="20" name="TextBox 19">
            <a:extLst>
              <a:ext uri="{FF2B5EF4-FFF2-40B4-BE49-F238E27FC236}">
                <a16:creationId xmlns:a16="http://schemas.microsoft.com/office/drawing/2014/main" id="{76A6D34F-6CB5-4BD5-8F02-B5F4C0B15AA2}"/>
              </a:ext>
            </a:extLst>
          </p:cNvPr>
          <p:cNvSpPr txBox="1"/>
          <p:nvPr/>
        </p:nvSpPr>
        <p:spPr>
          <a:xfrm>
            <a:off x="249033" y="5275609"/>
            <a:ext cx="5811399" cy="954107"/>
          </a:xfrm>
          <a:prstGeom prst="rect">
            <a:avLst/>
          </a:prstGeom>
          <a:noFill/>
        </p:spPr>
        <p:txBody>
          <a:bodyPr wrap="none" rtlCol="0">
            <a:spAutoFit/>
          </a:bodyPr>
          <a:lstStyle/>
          <a:p>
            <a:r>
              <a:rPr lang="en-US" sz="2800" dirty="0">
                <a:latin typeface="Gill Sans MT" panose="020B0502020104020203" pitchFamily="34" charset="0"/>
              </a:rPr>
              <a:t>Different gender categories subject to </a:t>
            </a:r>
            <a:br>
              <a:rPr lang="en-US" sz="2800" dirty="0">
                <a:latin typeface="Gill Sans MT" panose="020B0502020104020203" pitchFamily="34" charset="0"/>
              </a:rPr>
            </a:br>
            <a:r>
              <a:rPr lang="en-US" sz="2800" b="1" dirty="0">
                <a:latin typeface="Gill Sans MT" panose="020B0502020104020203" pitchFamily="34" charset="0"/>
              </a:rPr>
              <a:t>equivalent</a:t>
            </a:r>
            <a:r>
              <a:rPr lang="en-US" sz="2800" dirty="0">
                <a:latin typeface="Gill Sans MT" panose="020B0502020104020203" pitchFamily="34" charset="0"/>
              </a:rPr>
              <a:t> social-structural contexts</a:t>
            </a:r>
          </a:p>
        </p:txBody>
      </p:sp>
      <p:sp>
        <p:nvSpPr>
          <p:cNvPr id="21" name="Rectangle 20">
            <a:extLst>
              <a:ext uri="{FF2B5EF4-FFF2-40B4-BE49-F238E27FC236}">
                <a16:creationId xmlns:a16="http://schemas.microsoft.com/office/drawing/2014/main" id="{9D433F98-65B6-4716-B409-64611D9F8C92}"/>
              </a:ext>
            </a:extLst>
          </p:cNvPr>
          <p:cNvSpPr/>
          <p:nvPr/>
        </p:nvSpPr>
        <p:spPr>
          <a:xfrm>
            <a:off x="7495482" y="4766065"/>
            <a:ext cx="3314700" cy="400110"/>
          </a:xfrm>
          <a:prstGeom prst="rect">
            <a:avLst/>
          </a:prstGeom>
        </p:spPr>
        <p:txBody>
          <a:bodyPr wrap="square">
            <a:spAutoFit/>
          </a:bodyPr>
          <a:lstStyle/>
          <a:p>
            <a:pPr algn="ctr"/>
            <a:r>
              <a:rPr lang="en-US" sz="2000" dirty="0">
                <a:latin typeface="Gill Sans MT" panose="020B0502020104020203" pitchFamily="34" charset="0"/>
              </a:rPr>
              <a:t>bucket sizes counterbalanced</a:t>
            </a:r>
          </a:p>
        </p:txBody>
      </p:sp>
      <p:sp>
        <p:nvSpPr>
          <p:cNvPr id="22" name="Rectangle 21">
            <a:extLst>
              <a:ext uri="{FF2B5EF4-FFF2-40B4-BE49-F238E27FC236}">
                <a16:creationId xmlns:a16="http://schemas.microsoft.com/office/drawing/2014/main" id="{B7B12E89-0A4E-4508-8488-9E83F32E3423}"/>
              </a:ext>
            </a:extLst>
          </p:cNvPr>
          <p:cNvSpPr/>
          <p:nvPr/>
        </p:nvSpPr>
        <p:spPr>
          <a:xfrm>
            <a:off x="0" y="6402241"/>
            <a:ext cx="5029200" cy="400110"/>
          </a:xfrm>
          <a:prstGeom prst="rect">
            <a:avLst/>
          </a:prstGeom>
        </p:spPr>
        <p:txBody>
          <a:bodyPr wrap="square">
            <a:spAutoFit/>
          </a:bodyPr>
          <a:lstStyle/>
          <a:p>
            <a:r>
              <a:rPr lang="en-US" sz="2000" dirty="0">
                <a:latin typeface="Gill Sans MT" panose="020B0502020104020203" pitchFamily="34" charset="0"/>
              </a:rPr>
              <a:t>memory check: bucket sizes in each classroom</a:t>
            </a:r>
          </a:p>
        </p:txBody>
      </p:sp>
    </p:spTree>
    <p:extLst>
      <p:ext uri="{BB962C8B-B14F-4D97-AF65-F5344CB8AC3E}">
        <p14:creationId xmlns:p14="http://schemas.microsoft.com/office/powerpoint/2010/main" val="388857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2F53165-FC54-4D27-AB1D-59B8D465989B}"/>
              </a:ext>
            </a:extLst>
          </p:cNvPr>
          <p:cNvSpPr txBox="1">
            <a:spLocks/>
          </p:cNvSpPr>
          <p:nvPr/>
        </p:nvSpPr>
        <p:spPr>
          <a:xfrm>
            <a:off x="2448103" y="6460014"/>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borrowed from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sp>
        <p:nvSpPr>
          <p:cNvPr id="6" name="Rectangle 5">
            <a:extLst>
              <a:ext uri="{FF2B5EF4-FFF2-40B4-BE49-F238E27FC236}">
                <a16:creationId xmlns:a16="http://schemas.microsoft.com/office/drawing/2014/main" id="{62201C9C-964D-4B2E-82EB-5DB4A684B58C}"/>
              </a:ext>
            </a:extLst>
          </p:cNvPr>
          <p:cNvSpPr/>
          <p:nvPr/>
        </p:nvSpPr>
        <p:spPr>
          <a:xfrm>
            <a:off x="7408170" y="700955"/>
            <a:ext cx="3520003" cy="830997"/>
          </a:xfrm>
          <a:prstGeom prst="rect">
            <a:avLst/>
          </a:prstGeom>
        </p:spPr>
        <p:txBody>
          <a:bodyPr wrap="none">
            <a:spAutoFit/>
          </a:bodyPr>
          <a:lstStyle/>
          <a:p>
            <a:pPr algn="ctr"/>
            <a:r>
              <a:rPr lang="en-US" sz="2400" b="1" dirty="0">
                <a:latin typeface="Gill Sans MT" panose="020B0502020104020203" pitchFamily="34" charset="0"/>
              </a:rPr>
              <a:t>boys in boys’ classroom</a:t>
            </a:r>
            <a:br>
              <a:rPr lang="en-US" sz="2400" b="1" dirty="0">
                <a:latin typeface="Gill Sans MT" panose="020B0502020104020203" pitchFamily="34" charset="0"/>
              </a:rPr>
            </a:br>
            <a:r>
              <a:rPr lang="en-US" sz="2400" dirty="0">
                <a:latin typeface="Gill Sans MT" panose="020B0502020104020203" pitchFamily="34" charset="0"/>
              </a:rPr>
              <a:t>play a lot of Green-Ball</a:t>
            </a:r>
          </a:p>
        </p:txBody>
      </p:sp>
      <p:sp>
        <p:nvSpPr>
          <p:cNvPr id="16" name="Rectangle 15">
            <a:extLst>
              <a:ext uri="{FF2B5EF4-FFF2-40B4-BE49-F238E27FC236}">
                <a16:creationId xmlns:a16="http://schemas.microsoft.com/office/drawing/2014/main" id="{46625131-1879-445D-AB6C-B02BB3F84096}"/>
              </a:ext>
            </a:extLst>
          </p:cNvPr>
          <p:cNvSpPr/>
          <p:nvPr/>
        </p:nvSpPr>
        <p:spPr>
          <a:xfrm>
            <a:off x="1746668" y="700955"/>
            <a:ext cx="3445495" cy="830997"/>
          </a:xfrm>
          <a:prstGeom prst="rect">
            <a:avLst/>
          </a:prstGeom>
        </p:spPr>
        <p:txBody>
          <a:bodyPr wrap="none">
            <a:spAutoFit/>
          </a:bodyPr>
          <a:lstStyle/>
          <a:p>
            <a:pPr algn="ctr"/>
            <a:r>
              <a:rPr lang="en-US" sz="2400" b="1" dirty="0">
                <a:latin typeface="Gill Sans MT" panose="020B0502020104020203" pitchFamily="34" charset="0"/>
              </a:rPr>
              <a:t>girls in girls’ classroom</a:t>
            </a:r>
            <a:br>
              <a:rPr lang="en-US" sz="2400" dirty="0">
                <a:latin typeface="Gill Sans MT" panose="020B0502020104020203" pitchFamily="34" charset="0"/>
              </a:rPr>
            </a:br>
            <a:r>
              <a:rPr lang="en-US" sz="2400" dirty="0">
                <a:latin typeface="Gill Sans MT" panose="020B0502020104020203" pitchFamily="34" charset="0"/>
              </a:rPr>
              <a:t>play a lot of Yellow-Ball</a:t>
            </a:r>
          </a:p>
        </p:txBody>
      </p:sp>
      <p:sp>
        <p:nvSpPr>
          <p:cNvPr id="13" name="Content Placeholder 2">
            <a:extLst>
              <a:ext uri="{FF2B5EF4-FFF2-40B4-BE49-F238E27FC236}">
                <a16:creationId xmlns:a16="http://schemas.microsoft.com/office/drawing/2014/main" id="{C87AB654-642A-46EB-8355-131B62DC3938}"/>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a:t>
            </a:r>
            <a:r>
              <a:rPr lang="en-US" sz="2800" b="1" dirty="0">
                <a:solidFill>
                  <a:schemeClr val="bg1"/>
                </a:solidFill>
                <a:latin typeface="Gill Sans MT" panose="020B0502020104020203" pitchFamily="34" charset="0"/>
              </a:rPr>
              <a:t>Statistical evidence of property </a:t>
            </a:r>
            <a:r>
              <a:rPr lang="en-US" sz="2800" dirty="0">
                <a:solidFill>
                  <a:schemeClr val="bg1">
                    <a:lumMod val="75000"/>
                  </a:schemeClr>
                </a:solidFill>
                <a:latin typeface="Gill Sans MT" panose="020B0502020104020203" pitchFamily="34" charset="0"/>
              </a:rPr>
              <a:t>&gt;  Explanation  &gt;  Measure essentialism</a:t>
            </a:r>
          </a:p>
        </p:txBody>
      </p:sp>
      <p:pic>
        <p:nvPicPr>
          <p:cNvPr id="18" name="Picture 17">
            <a:extLst>
              <a:ext uri="{FF2B5EF4-FFF2-40B4-BE49-F238E27FC236}">
                <a16:creationId xmlns:a16="http://schemas.microsoft.com/office/drawing/2014/main" id="{18CC8550-B25F-409A-8075-8864EC9235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28" t="6061" r="33609" b="5803"/>
          <a:stretch/>
        </p:blipFill>
        <p:spPr>
          <a:xfrm>
            <a:off x="6963462" y="1515838"/>
            <a:ext cx="4409418" cy="4901835"/>
          </a:xfrm>
          <a:prstGeom prst="rect">
            <a:avLst/>
          </a:prstGeom>
        </p:spPr>
      </p:pic>
      <p:pic>
        <p:nvPicPr>
          <p:cNvPr id="19" name="Picture 18">
            <a:extLst>
              <a:ext uri="{FF2B5EF4-FFF2-40B4-BE49-F238E27FC236}">
                <a16:creationId xmlns:a16="http://schemas.microsoft.com/office/drawing/2014/main" id="{8EF66636-B935-4BB4-B415-3EB551E5208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89" t="5455" r="32149" b="5803"/>
          <a:stretch/>
        </p:blipFill>
        <p:spPr>
          <a:xfrm>
            <a:off x="1311962" y="1515838"/>
            <a:ext cx="4314907" cy="4885721"/>
          </a:xfrm>
          <a:prstGeom prst="rect">
            <a:avLst/>
          </a:prstGeom>
        </p:spPr>
      </p:pic>
      <p:sp>
        <p:nvSpPr>
          <p:cNvPr id="20" name="Rectangle 19">
            <a:extLst>
              <a:ext uri="{FF2B5EF4-FFF2-40B4-BE49-F238E27FC236}">
                <a16:creationId xmlns:a16="http://schemas.microsoft.com/office/drawing/2014/main" id="{2613EF74-FED0-48CF-8395-6BB73236F0F4}"/>
              </a:ext>
            </a:extLst>
          </p:cNvPr>
          <p:cNvSpPr/>
          <p:nvPr/>
        </p:nvSpPr>
        <p:spPr>
          <a:xfrm>
            <a:off x="0" y="6423345"/>
            <a:ext cx="6375400" cy="400110"/>
          </a:xfrm>
          <a:prstGeom prst="rect">
            <a:avLst/>
          </a:prstGeom>
        </p:spPr>
        <p:txBody>
          <a:bodyPr wrap="square">
            <a:spAutoFit/>
          </a:bodyPr>
          <a:lstStyle/>
          <a:p>
            <a:r>
              <a:rPr lang="en-US" sz="2000" dirty="0">
                <a:latin typeface="Gill Sans MT" panose="020B0502020104020203" pitchFamily="34" charset="0"/>
              </a:rPr>
              <a:t>memory check: game played most often by each gender</a:t>
            </a:r>
          </a:p>
        </p:txBody>
      </p:sp>
      <p:sp>
        <p:nvSpPr>
          <p:cNvPr id="2" name="Rectangle 1">
            <a:extLst>
              <a:ext uri="{FF2B5EF4-FFF2-40B4-BE49-F238E27FC236}">
                <a16:creationId xmlns:a16="http://schemas.microsoft.com/office/drawing/2014/main" id="{46B41594-9F1A-4BDC-BBBB-4D48343CD2F4}"/>
              </a:ext>
            </a:extLst>
          </p:cNvPr>
          <p:cNvSpPr/>
          <p:nvPr/>
        </p:nvSpPr>
        <p:spPr>
          <a:xfrm>
            <a:off x="5442351" y="793287"/>
            <a:ext cx="1747273" cy="646331"/>
          </a:xfrm>
          <a:prstGeom prst="rect">
            <a:avLst/>
          </a:prstGeom>
        </p:spPr>
        <p:txBody>
          <a:bodyPr wrap="none">
            <a:spAutoFit/>
          </a:bodyPr>
          <a:lstStyle/>
          <a:p>
            <a:pPr algn="ctr"/>
            <a:r>
              <a:rPr lang="en-US" dirty="0">
                <a:latin typeface="Gill Sans MT" panose="020B0502020104020203" pitchFamily="34" charset="0"/>
              </a:rPr>
              <a:t>game</a:t>
            </a:r>
          </a:p>
          <a:p>
            <a:pPr algn="ctr"/>
            <a:r>
              <a:rPr lang="en-US" dirty="0">
                <a:latin typeface="Gill Sans MT" panose="020B0502020104020203" pitchFamily="34" charset="0"/>
              </a:rPr>
              <a:t>counterbalanced</a:t>
            </a:r>
          </a:p>
        </p:txBody>
      </p:sp>
    </p:spTree>
    <p:extLst>
      <p:ext uri="{BB962C8B-B14F-4D97-AF65-F5344CB8AC3E}">
        <p14:creationId xmlns:p14="http://schemas.microsoft.com/office/powerpoint/2010/main" val="40127052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a:t>
            </a:r>
            <a:r>
              <a:rPr lang="en-US" sz="2800" b="1" dirty="0">
                <a:solidFill>
                  <a:schemeClr val="bg1"/>
                </a:solidFill>
                <a:latin typeface="Gill Sans MT" panose="020B0502020104020203" pitchFamily="34" charset="0"/>
              </a:rPr>
              <a:t>Explanation</a:t>
            </a:r>
            <a:r>
              <a:rPr lang="en-US" sz="2800" dirty="0">
                <a:solidFill>
                  <a:schemeClr val="bg1">
                    <a:lumMod val="75000"/>
                  </a:schemeClr>
                </a:solidFill>
                <a:latin typeface="Gill Sans MT" panose="020B0502020104020203" pitchFamily="34" charset="0"/>
              </a:rPr>
              <a:t>  &gt;  Measure essentialism</a:t>
            </a:r>
          </a:p>
        </p:txBody>
      </p:sp>
      <p:sp>
        <p:nvSpPr>
          <p:cNvPr id="3" name="Content Placeholder 2"/>
          <p:cNvSpPr>
            <a:spLocks noGrp="1"/>
          </p:cNvSpPr>
          <p:nvPr>
            <p:ph idx="1"/>
          </p:nvPr>
        </p:nvSpPr>
        <p:spPr>
          <a:xfrm>
            <a:off x="1794295" y="4964978"/>
            <a:ext cx="9173956" cy="1228447"/>
          </a:xfrm>
          <a:solidFill>
            <a:schemeClr val="bg1">
              <a:lumMod val="85000"/>
              <a:alpha val="43000"/>
            </a:schemeClr>
          </a:solidFill>
          <a:ln>
            <a:solidFill>
              <a:schemeClr val="tx1"/>
            </a:solidFill>
          </a:ln>
        </p:spPr>
        <p:txBody>
          <a:bodyPr>
            <a:normAutofit/>
          </a:bodyPr>
          <a:lstStyle/>
          <a:p>
            <a:pPr lvl="0"/>
            <a:r>
              <a:rPr lang="en-US" sz="3000" b="1" dirty="0"/>
              <a:t>Formal explanation</a:t>
            </a:r>
          </a:p>
          <a:p>
            <a:pPr lvl="0"/>
            <a:r>
              <a:rPr lang="en-US" sz="3000" dirty="0">
                <a:latin typeface="Cambria" panose="02040503050406030204" pitchFamily="18" charset="0"/>
                <a:ea typeface="Cambria" panose="02040503050406030204" pitchFamily="18" charset="0"/>
              </a:rPr>
              <a:t>Here’s Suzy. She plays Yellow-Ball because she is a girl.</a:t>
            </a:r>
          </a:p>
        </p:txBody>
      </p:sp>
      <p:pic>
        <p:nvPicPr>
          <p:cNvPr id="5122" name="Picture 2" descr="https://puu.sh/C9wq9/919d1d21f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5428" y="664575"/>
            <a:ext cx="4081145" cy="2736049"/>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p:cNvSpPr txBox="1">
            <a:spLocks/>
          </p:cNvSpPr>
          <p:nvPr/>
        </p:nvSpPr>
        <p:spPr>
          <a:xfrm>
            <a:off x="1794295" y="3429000"/>
            <a:ext cx="9173956" cy="1232210"/>
          </a:xfrm>
          <a:prstGeom prst="rect">
            <a:avLst/>
          </a:prstGeom>
          <a:solidFill>
            <a:schemeClr val="bg1">
              <a:lumMod val="85000"/>
              <a:alpha val="43000"/>
            </a:schemeClr>
          </a:solidFill>
          <a:ln>
            <a:solidFill>
              <a:schemeClr val="tx1"/>
            </a:solidFill>
          </a:ln>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sz="3000" b="1" dirty="0">
                <a:latin typeface="Gill Sans MT" panose="020B0502020104020203" pitchFamily="34" charset="0"/>
              </a:rPr>
              <a:t>Control statement</a:t>
            </a:r>
          </a:p>
          <a:p>
            <a:r>
              <a:rPr lang="en-US" sz="3000" dirty="0">
                <a:latin typeface="Cambria" panose="02040503050406030204" pitchFamily="18" charset="0"/>
                <a:ea typeface="Cambria" panose="02040503050406030204" pitchFamily="18" charset="0"/>
              </a:rPr>
              <a:t>Here’s Suzy. She is a girl. She plays Yellow-Ball.</a:t>
            </a:r>
          </a:p>
        </p:txBody>
      </p:sp>
      <p:sp>
        <p:nvSpPr>
          <p:cNvPr id="6" name="Content Placeholder 2">
            <a:extLst>
              <a:ext uri="{FF2B5EF4-FFF2-40B4-BE49-F238E27FC236}">
                <a16:creationId xmlns:a16="http://schemas.microsoft.com/office/drawing/2014/main" id="{16A592E8-D1BA-407B-A319-4AC392D20572}"/>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adapted from </a:t>
            </a: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Tree>
    <p:extLst>
      <p:ext uri="{BB962C8B-B14F-4D97-AF65-F5344CB8AC3E}">
        <p14:creationId xmlns:p14="http://schemas.microsoft.com/office/powerpoint/2010/main" val="3058018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
        <p:nvSpPr>
          <p:cNvPr id="31" name="Content Placeholder 2">
            <a:extLst>
              <a:ext uri="{FF2B5EF4-FFF2-40B4-BE49-F238E27FC236}">
                <a16:creationId xmlns:a16="http://schemas.microsoft.com/office/drawing/2014/main" id="{60C4A97F-6AF9-42B0-92DD-5ED84F863C8B}"/>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DVs from </a:t>
            </a: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Tree>
    <p:extLst>
      <p:ext uri="{BB962C8B-B14F-4D97-AF65-F5344CB8AC3E}">
        <p14:creationId xmlns:p14="http://schemas.microsoft.com/office/powerpoint/2010/main" val="279723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747320"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971741"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1" name="Rectangle: Rounded Corners 40">
            <a:extLst>
              <a:ext uri="{FF2B5EF4-FFF2-40B4-BE49-F238E27FC236}">
                <a16:creationId xmlns:a16="http://schemas.microsoft.com/office/drawing/2014/main" id="{8B0CEE1B-3DB4-4B0A-A528-A31475082D46}"/>
              </a:ext>
            </a:extLst>
          </p:cNvPr>
          <p:cNvSpPr/>
          <p:nvPr/>
        </p:nvSpPr>
        <p:spPr>
          <a:xfrm>
            <a:off x="3798583" y="4486023"/>
            <a:ext cx="2482770" cy="209637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2" name="TextBox 41">
            <a:extLst>
              <a:ext uri="{FF2B5EF4-FFF2-40B4-BE49-F238E27FC236}">
                <a16:creationId xmlns:a16="http://schemas.microsoft.com/office/drawing/2014/main" id="{BA752192-E4D1-4A92-A68E-EEAB96A305E7}"/>
              </a:ext>
            </a:extLst>
          </p:cNvPr>
          <p:cNvSpPr txBox="1"/>
          <p:nvPr/>
        </p:nvSpPr>
        <p:spPr>
          <a:xfrm>
            <a:off x="4704058" y="4596848"/>
            <a:ext cx="720069"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DOG</a:t>
            </a: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24210" cy="369332"/>
          </a:xfrm>
          <a:prstGeom prst="rect">
            <a:avLst/>
          </a:prstGeom>
          <a:noFill/>
        </p:spPr>
        <p:txBody>
          <a:bodyPr wrap="none" rtlCol="0">
            <a:spAutoFit/>
          </a:bodyPr>
          <a:lstStyle/>
          <a:p>
            <a:r>
              <a:rPr lang="en-US" dirty="0">
                <a:latin typeface="Gill Sans MT" panose="020B0502020104020203" pitchFamily="34" charset="0"/>
              </a:rPr>
              <a:t>CAT</a:t>
            </a:r>
          </a:p>
        </p:txBody>
      </p:sp>
      <p:sp>
        <p:nvSpPr>
          <p:cNvPr id="45" name="Rectangle: Rounded Corners 44">
            <a:extLst>
              <a:ext uri="{FF2B5EF4-FFF2-40B4-BE49-F238E27FC236}">
                <a16:creationId xmlns:a16="http://schemas.microsoft.com/office/drawing/2014/main" id="{76A98A9E-150F-4A22-B7A0-AB25A3773825}"/>
              </a:ext>
            </a:extLst>
          </p:cNvPr>
          <p:cNvSpPr/>
          <p:nvPr/>
        </p:nvSpPr>
        <p:spPr>
          <a:xfrm>
            <a:off x="9417328" y="3922675"/>
            <a:ext cx="2584463" cy="254899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6" name="TextBox 45">
            <a:extLst>
              <a:ext uri="{FF2B5EF4-FFF2-40B4-BE49-F238E27FC236}">
                <a16:creationId xmlns:a16="http://schemas.microsoft.com/office/drawing/2014/main" id="{381CD302-BCDF-47CD-91CC-259E72F0D187}"/>
              </a:ext>
            </a:extLst>
          </p:cNvPr>
          <p:cNvSpPr txBox="1"/>
          <p:nvPr/>
        </p:nvSpPr>
        <p:spPr>
          <a:xfrm>
            <a:off x="10261978" y="3981216"/>
            <a:ext cx="81400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TABLE</a:t>
            </a:r>
          </a:p>
        </p:txBody>
      </p:sp>
      <p:sp>
        <p:nvSpPr>
          <p:cNvPr id="47" name="Rectangle: Rounded Corners 46">
            <a:extLst>
              <a:ext uri="{FF2B5EF4-FFF2-40B4-BE49-F238E27FC236}">
                <a16:creationId xmlns:a16="http://schemas.microsoft.com/office/drawing/2014/main" id="{B072A20D-1FAE-4994-84D0-4BB509245E27}"/>
              </a:ext>
            </a:extLst>
          </p:cNvPr>
          <p:cNvSpPr/>
          <p:nvPr/>
        </p:nvSpPr>
        <p:spPr>
          <a:xfrm>
            <a:off x="6622864" y="3922675"/>
            <a:ext cx="2640306" cy="233323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8" name="TextBox 47">
            <a:extLst>
              <a:ext uri="{FF2B5EF4-FFF2-40B4-BE49-F238E27FC236}">
                <a16:creationId xmlns:a16="http://schemas.microsoft.com/office/drawing/2014/main" id="{71027800-0B70-4127-BA92-8329CBC1713E}"/>
              </a:ext>
            </a:extLst>
          </p:cNvPr>
          <p:cNvSpPr txBox="1"/>
          <p:nvPr/>
        </p:nvSpPr>
        <p:spPr>
          <a:xfrm>
            <a:off x="7443994" y="3932677"/>
            <a:ext cx="86754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CHAIR</a:t>
            </a:r>
          </a:p>
        </p:txBody>
      </p:sp>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67EA4ED-2C63-4303-B3FD-6FDEEB9A1FC0}"/>
              </a:ext>
            </a:extLst>
          </p:cNvPr>
          <p:cNvSpPr/>
          <p:nvPr/>
        </p:nvSpPr>
        <p:spPr>
          <a:xfrm>
            <a:off x="-224289" y="993585"/>
            <a:ext cx="13025887" cy="5795403"/>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t sitting on a table&#10;&#10;Description automatically generated">
            <a:extLst>
              <a:ext uri="{FF2B5EF4-FFF2-40B4-BE49-F238E27FC236}">
                <a16:creationId xmlns:a16="http://schemas.microsoft.com/office/drawing/2014/main" id="{4214F1EB-4B34-4597-BE11-FF1D9681A150}"/>
              </a:ext>
            </a:extLst>
          </p:cNvPr>
          <p:cNvPicPr>
            <a:picLocks noChangeAspect="1"/>
          </p:cNvPicPr>
          <p:nvPr/>
        </p:nvPicPr>
        <p:blipFill>
          <a:blip r:embed="rId18"/>
          <a:stretch>
            <a:fillRect/>
          </a:stretch>
        </p:blipFill>
        <p:spPr>
          <a:xfrm>
            <a:off x="4772989" y="2049669"/>
            <a:ext cx="2458274" cy="3201219"/>
          </a:xfrm>
          <a:prstGeom prst="rect">
            <a:avLst/>
          </a:prstGeom>
        </p:spPr>
      </p:pic>
    </p:spTree>
    <p:extLst>
      <p:ext uri="{BB962C8B-B14F-4D97-AF65-F5344CB8AC3E}">
        <p14:creationId xmlns:p14="http://schemas.microsoft.com/office/powerpoint/2010/main" val="1328098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E45C620-EDFA-4CBC-A263-383A05ACCEA0}"/>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graphicFrame>
        <p:nvGraphicFramePr>
          <p:cNvPr id="9" name="Table 8">
            <a:extLst>
              <a:ext uri="{FF2B5EF4-FFF2-40B4-BE49-F238E27FC236}">
                <a16:creationId xmlns:a16="http://schemas.microsoft.com/office/drawing/2014/main" id="{6E52B6DE-DE84-4C83-9887-7E2631ECFF90}"/>
              </a:ext>
            </a:extLst>
          </p:cNvPr>
          <p:cNvGraphicFramePr>
            <a:graphicFrameLocks noGrp="1"/>
          </p:cNvGraphicFramePr>
          <p:nvPr>
            <p:extLst>
              <p:ext uri="{D42A27DB-BD31-4B8C-83A1-F6EECF244321}">
                <p14:modId xmlns:p14="http://schemas.microsoft.com/office/powerpoint/2010/main" val="3399270049"/>
              </p:ext>
            </p:extLst>
          </p:nvPr>
        </p:nvGraphicFramePr>
        <p:xfrm>
          <a:off x="517525" y="1205345"/>
          <a:ext cx="11487152" cy="5639839"/>
        </p:xfrm>
        <a:graphic>
          <a:graphicData uri="http://schemas.openxmlformats.org/drawingml/2006/table">
            <a:tbl>
              <a:tblPr/>
              <a:tblGrid>
                <a:gridCol w="1301938">
                  <a:extLst>
                    <a:ext uri="{9D8B030D-6E8A-4147-A177-3AD203B41FA5}">
                      <a16:colId xmlns:a16="http://schemas.microsoft.com/office/drawing/2014/main" val="662466025"/>
                    </a:ext>
                  </a:extLst>
                </a:gridCol>
                <a:gridCol w="5664277">
                  <a:extLst>
                    <a:ext uri="{9D8B030D-6E8A-4147-A177-3AD203B41FA5}">
                      <a16:colId xmlns:a16="http://schemas.microsoft.com/office/drawing/2014/main" val="806485389"/>
                    </a:ext>
                  </a:extLst>
                </a:gridCol>
                <a:gridCol w="4520937">
                  <a:extLst>
                    <a:ext uri="{9D8B030D-6E8A-4147-A177-3AD203B41FA5}">
                      <a16:colId xmlns:a16="http://schemas.microsoft.com/office/drawing/2014/main" val="889491598"/>
                    </a:ext>
                  </a:extLst>
                </a:gridCol>
              </a:tblGrid>
              <a:tr h="126054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3166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3647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4625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(3-point)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16490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232674"/>
                  </a:ext>
                </a:extLst>
              </a:tr>
            </a:tbl>
          </a:graphicData>
        </a:graphic>
      </p:graphicFrame>
      <p:pic>
        <p:nvPicPr>
          <p:cNvPr id="12" name="Picture 11">
            <a:extLst>
              <a:ext uri="{FF2B5EF4-FFF2-40B4-BE49-F238E27FC236}">
                <a16:creationId xmlns:a16="http://schemas.microsoft.com/office/drawing/2014/main" id="{B47C225B-70BE-44D9-899D-8EE587F0A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1582" y="1353783"/>
            <a:ext cx="659004" cy="928501"/>
          </a:xfrm>
          <a:prstGeom prst="rect">
            <a:avLst/>
          </a:prstGeom>
        </p:spPr>
      </p:pic>
      <p:pic>
        <p:nvPicPr>
          <p:cNvPr id="13" name="Picture 12">
            <a:extLst>
              <a:ext uri="{FF2B5EF4-FFF2-40B4-BE49-F238E27FC236}">
                <a16:creationId xmlns:a16="http://schemas.microsoft.com/office/drawing/2014/main" id="{43ED4D60-EDE3-408E-9922-7ADCA91F576B}"/>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9590716" y="1320638"/>
            <a:ext cx="1673031" cy="1033257"/>
          </a:xfrm>
          <a:prstGeom prst="rect">
            <a:avLst/>
          </a:prstGeom>
        </p:spPr>
      </p:pic>
      <p:pic>
        <p:nvPicPr>
          <p:cNvPr id="14" name="Picture 13">
            <a:extLst>
              <a:ext uri="{FF2B5EF4-FFF2-40B4-BE49-F238E27FC236}">
                <a16:creationId xmlns:a16="http://schemas.microsoft.com/office/drawing/2014/main" id="{4D9F2447-781C-47E2-9125-32A89B3D772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401" t="29445" r="21216" b="12775"/>
          <a:stretch/>
        </p:blipFill>
        <p:spPr>
          <a:xfrm>
            <a:off x="10025330" y="2536306"/>
            <a:ext cx="954826" cy="913676"/>
          </a:xfrm>
          <a:prstGeom prst="rect">
            <a:avLst/>
          </a:prstGeom>
        </p:spPr>
      </p:pic>
      <p:pic>
        <p:nvPicPr>
          <p:cNvPr id="15" name="Picture 14">
            <a:extLst>
              <a:ext uri="{FF2B5EF4-FFF2-40B4-BE49-F238E27FC236}">
                <a16:creationId xmlns:a16="http://schemas.microsoft.com/office/drawing/2014/main" id="{5E4A9ABE-B6D6-48D5-B6D1-F83BE5CE2562}"/>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8138301" y="2587354"/>
            <a:ext cx="1516081" cy="936325"/>
          </a:xfrm>
          <a:prstGeom prst="rect">
            <a:avLst/>
          </a:prstGeom>
        </p:spPr>
      </p:pic>
      <p:pic>
        <p:nvPicPr>
          <p:cNvPr id="16" name="Picture 15">
            <a:extLst>
              <a:ext uri="{FF2B5EF4-FFF2-40B4-BE49-F238E27FC236}">
                <a16:creationId xmlns:a16="http://schemas.microsoft.com/office/drawing/2014/main" id="{171A6BCA-550A-4CEA-BA5A-FA56CD2EB94C}"/>
              </a:ext>
            </a:extLst>
          </p:cNvPr>
          <p:cNvPicPr>
            <a:picLocks noChangeAspect="1"/>
          </p:cNvPicPr>
          <p:nvPr/>
        </p:nvPicPr>
        <p:blipFill rotWithShape="1">
          <a:blip r:embed="rId4">
            <a:extLst>
              <a:ext uri="{28A0092B-C50C-407E-A947-70E740481C1C}">
                <a14:useLocalDpi xmlns:a14="http://schemas.microsoft.com/office/drawing/2010/main" val="0"/>
              </a:ext>
            </a:extLst>
          </a:blip>
          <a:srcRect l="10014" t="6795" r="12338" b="12558"/>
          <a:stretch/>
        </p:blipFill>
        <p:spPr>
          <a:xfrm>
            <a:off x="9173195" y="3988562"/>
            <a:ext cx="852134" cy="592789"/>
          </a:xfrm>
          <a:prstGeom prst="rect">
            <a:avLst/>
          </a:prstGeom>
        </p:spPr>
      </p:pic>
      <p:pic>
        <p:nvPicPr>
          <p:cNvPr id="17" name="Picture 2" descr="Image result for cartoon parents drawing">
            <a:extLst>
              <a:ext uri="{FF2B5EF4-FFF2-40B4-BE49-F238E27FC236}">
                <a16:creationId xmlns:a16="http://schemas.microsoft.com/office/drawing/2014/main" id="{EA82B189-FFE0-43DE-83F3-CECF3F090B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76" t="9476" r="4355" b="64717"/>
          <a:stretch/>
        </p:blipFill>
        <p:spPr bwMode="auto">
          <a:xfrm>
            <a:off x="10025329" y="3665573"/>
            <a:ext cx="824757" cy="76925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5C8BFFE0-3198-497C-93A6-EF5A92797AE6}"/>
              </a:ext>
            </a:extLst>
          </p:cNvPr>
          <p:cNvGrpSpPr/>
          <p:nvPr/>
        </p:nvGrpSpPr>
        <p:grpSpPr>
          <a:xfrm>
            <a:off x="8507492" y="3779873"/>
            <a:ext cx="665703" cy="645978"/>
            <a:chOff x="887891" y="1985962"/>
            <a:chExt cx="2477533" cy="2404123"/>
          </a:xfrm>
        </p:grpSpPr>
        <p:pic>
          <p:nvPicPr>
            <p:cNvPr id="19" name="Picture 2" descr="Image result for cartoon parents drawing">
              <a:extLst>
                <a:ext uri="{FF2B5EF4-FFF2-40B4-BE49-F238E27FC236}">
                  <a16:creationId xmlns:a16="http://schemas.microsoft.com/office/drawing/2014/main" id="{53F380C8-4A85-4AA4-BB88-8826BD9151F8}"/>
                </a:ext>
              </a:extLst>
            </p:cNvPr>
            <p:cNvPicPr>
              <a:picLocks noChangeAspect="1" noChangeArrowheads="1"/>
            </p:cNvPicPr>
            <p:nvPr/>
          </p:nvPicPr>
          <p:blipFill rotWithShape="1">
            <a:blip r:embed="rId7">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a:extLst>
                <a:ext uri="{FF2B5EF4-FFF2-40B4-BE49-F238E27FC236}">
                  <a16:creationId xmlns:a16="http://schemas.microsoft.com/office/drawing/2014/main" id="{25204F3A-939C-4381-827C-E26C40ECB56C}"/>
                </a:ext>
              </a:extLst>
            </p:cNvPr>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B309F430-87C9-4CA3-A987-EFA7A2BFE680}"/>
                </a:ext>
              </a:extLst>
            </p:cNvPr>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8310FF92-774A-4B2C-ADFF-674C372FD8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195" y="4696960"/>
            <a:ext cx="1082969" cy="725347"/>
          </a:xfrm>
          <a:prstGeom prst="rect">
            <a:avLst/>
          </a:prstGeom>
        </p:spPr>
      </p:pic>
      <p:pic>
        <p:nvPicPr>
          <p:cNvPr id="23" name="Picture 22">
            <a:extLst>
              <a:ext uri="{FF2B5EF4-FFF2-40B4-BE49-F238E27FC236}">
                <a16:creationId xmlns:a16="http://schemas.microsoft.com/office/drawing/2014/main" id="{DAAC34B1-CD16-4268-A37B-3313C7E2FCA4}"/>
              </a:ext>
            </a:extLst>
          </p:cNvPr>
          <p:cNvPicPr>
            <a:picLocks noChangeAspect="1"/>
          </p:cNvPicPr>
          <p:nvPr/>
        </p:nvPicPr>
        <p:blipFill rotWithShape="1">
          <a:blip r:embed="rId8">
            <a:extLst>
              <a:ext uri="{28A0092B-C50C-407E-A947-70E740481C1C}">
                <a14:useLocalDpi xmlns:a14="http://schemas.microsoft.com/office/drawing/2010/main" val="0"/>
              </a:ext>
            </a:extLst>
          </a:blip>
          <a:srcRect l="33005" r="30748" b="47606"/>
          <a:stretch/>
        </p:blipFill>
        <p:spPr>
          <a:xfrm>
            <a:off x="8551151" y="4935472"/>
            <a:ext cx="519933" cy="608186"/>
          </a:xfrm>
          <a:prstGeom prst="rect">
            <a:avLst/>
          </a:prstGeom>
        </p:spPr>
      </p:pic>
      <p:pic>
        <p:nvPicPr>
          <p:cNvPr id="24" name="Picture 6" descr="http://clipart-library.com/images/zTX5r8EGc.jpg">
            <a:extLst>
              <a:ext uri="{FF2B5EF4-FFF2-40B4-BE49-F238E27FC236}">
                <a16:creationId xmlns:a16="http://schemas.microsoft.com/office/drawing/2014/main" id="{7326F1E6-5190-4496-9DC6-049D4959F15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3957" b="41911"/>
          <a:stretch/>
        </p:blipFill>
        <p:spPr bwMode="auto">
          <a:xfrm>
            <a:off x="10281608" y="4988456"/>
            <a:ext cx="693380" cy="5022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artoon Images Of Children Learning Background 1 HD Wallpapers ">
            <a:extLst>
              <a:ext uri="{FF2B5EF4-FFF2-40B4-BE49-F238E27FC236}">
                <a16:creationId xmlns:a16="http://schemas.microsoft.com/office/drawing/2014/main" id="{28381D7E-53B9-4A7C-8A17-427EDDEDC2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7603" r="2968" b="56061"/>
          <a:stretch/>
        </p:blipFill>
        <p:spPr bwMode="auto">
          <a:xfrm>
            <a:off x="7763196" y="4663168"/>
            <a:ext cx="615523" cy="43021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cartoon school children girls">
            <a:extLst>
              <a:ext uri="{FF2B5EF4-FFF2-40B4-BE49-F238E27FC236}">
                <a16:creationId xmlns:a16="http://schemas.microsoft.com/office/drawing/2014/main" id="{B54AF52B-A616-4178-A374-1095BC0EB3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527" r="29594" b="47618"/>
          <a:stretch/>
        </p:blipFill>
        <p:spPr bwMode="auto">
          <a:xfrm>
            <a:off x="10969797" y="4573526"/>
            <a:ext cx="693381" cy="6029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80D63501-8389-4B58-A84B-37FDEBD2C3F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9812" t="5903" r="33506" b="32459"/>
          <a:stretch/>
        </p:blipFill>
        <p:spPr>
          <a:xfrm>
            <a:off x="9714679" y="5825772"/>
            <a:ext cx="703626" cy="913615"/>
          </a:xfrm>
          <a:prstGeom prst="rect">
            <a:avLst/>
          </a:prstGeom>
        </p:spPr>
      </p:pic>
      <p:sp>
        <p:nvSpPr>
          <p:cNvPr id="28" name="Content Placeholder 2">
            <a:extLst>
              <a:ext uri="{FF2B5EF4-FFF2-40B4-BE49-F238E27FC236}">
                <a16:creationId xmlns:a16="http://schemas.microsoft.com/office/drawing/2014/main" id="{8AC65D4A-6C71-4450-9E6E-FD2AC5C486E4}"/>
              </a:ext>
            </a:extLst>
          </p:cNvPr>
          <p:cNvSpPr txBox="1">
            <a:spLocks/>
          </p:cNvSpPr>
          <p:nvPr/>
        </p:nvSpPr>
        <p:spPr>
          <a:xfrm rot="16200000">
            <a:off x="-1541911" y="3474801"/>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29" name="Content Placeholder 2">
            <a:extLst>
              <a:ext uri="{FF2B5EF4-FFF2-40B4-BE49-F238E27FC236}">
                <a16:creationId xmlns:a16="http://schemas.microsoft.com/office/drawing/2014/main" id="{1A9C02D2-6AA5-408E-A2EA-F6EDB5B94027}"/>
              </a:ext>
            </a:extLst>
          </p:cNvPr>
          <p:cNvSpPr txBox="1">
            <a:spLocks/>
          </p:cNvSpPr>
          <p:nvPr/>
        </p:nvSpPr>
        <p:spPr>
          <a:xfrm rot="16200000">
            <a:off x="-493676" y="5935467"/>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pic>
        <p:nvPicPr>
          <p:cNvPr id="30" name="Picture 29">
            <a:extLst>
              <a:ext uri="{FF2B5EF4-FFF2-40B4-BE49-F238E27FC236}">
                <a16:creationId xmlns:a16="http://schemas.microsoft.com/office/drawing/2014/main" id="{5C8E904A-83F8-47C0-A612-6A8EF3C1E99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9712" t="16420" r="26880" b="19551"/>
          <a:stretch/>
        </p:blipFill>
        <p:spPr>
          <a:xfrm>
            <a:off x="8660034" y="5688452"/>
            <a:ext cx="980532" cy="1117593"/>
          </a:xfrm>
          <a:prstGeom prst="rect">
            <a:avLst/>
          </a:prstGeom>
        </p:spPr>
      </p:pic>
      <p:sp>
        <p:nvSpPr>
          <p:cNvPr id="7" name="TextBox 6">
            <a:extLst>
              <a:ext uri="{FF2B5EF4-FFF2-40B4-BE49-F238E27FC236}">
                <a16:creationId xmlns:a16="http://schemas.microsoft.com/office/drawing/2014/main" id="{1E9F5A0F-E480-434B-8119-BF7F5F3FEEF7}"/>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14751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736620802"/>
              </p:ext>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6" name="Rectangle 5">
            <a:extLst>
              <a:ext uri="{FF2B5EF4-FFF2-40B4-BE49-F238E27FC236}">
                <a16:creationId xmlns:a16="http://schemas.microsoft.com/office/drawing/2014/main" id="{23E452E7-3E50-463F-BECB-954EF4E44D48}"/>
              </a:ext>
            </a:extLst>
          </p:cNvPr>
          <p:cNvSpPr/>
          <p:nvPr/>
        </p:nvSpPr>
        <p:spPr>
          <a:xfrm>
            <a:off x="9199417" y="621532"/>
            <a:ext cx="3085094" cy="6258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CC42B21-D9B4-4C59-8959-19EBC866259B}"/>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1987638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nvPr>
        </p:nvGraphicFramePr>
        <p:xfrm>
          <a:off x="517524" y="668192"/>
          <a:ext cx="11547121" cy="6123191"/>
        </p:xfrm>
        <a:graphic>
          <a:graphicData uri="http://schemas.openxmlformats.org/drawingml/2006/table">
            <a:tbl>
              <a:tblPr/>
              <a:tblGrid>
                <a:gridCol w="1386750">
                  <a:extLst>
                    <a:ext uri="{9D8B030D-6E8A-4147-A177-3AD203B41FA5}">
                      <a16:colId xmlns:a16="http://schemas.microsoft.com/office/drawing/2014/main" val="662466025"/>
                    </a:ext>
                  </a:extLst>
                </a:gridCol>
                <a:gridCol w="5646057">
                  <a:extLst>
                    <a:ext uri="{9D8B030D-6E8A-4147-A177-3AD203B41FA5}">
                      <a16:colId xmlns:a16="http://schemas.microsoft.com/office/drawing/2014/main" val="806485389"/>
                    </a:ext>
                  </a:extLst>
                </a:gridCol>
                <a:gridCol w="1645920">
                  <a:extLst>
                    <a:ext uri="{9D8B030D-6E8A-4147-A177-3AD203B41FA5}">
                      <a16:colId xmlns:a16="http://schemas.microsoft.com/office/drawing/2014/main" val="889491598"/>
                    </a:ext>
                  </a:extLst>
                </a:gridCol>
                <a:gridCol w="2868394">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969820">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Same school: </a:t>
                      </a: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03447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Not same school: </a:t>
                      </a: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solidFill>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A whole lot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400" b="0" i="0" dirty="0">
                          <a:solidFill>
                            <a:schemeClr val="bg1">
                              <a:lumMod val="50000"/>
                            </a:schemeClr>
                          </a:solidFill>
                          <a:effectLst/>
                          <a:latin typeface="Calibri" panose="020F0502020204030204" pitchFamily="34" charset="0"/>
                        </a:rPr>
                        <a:t>At this school: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A whole lot</a:t>
                      </a:r>
                      <a:br>
                        <a:rPr lang="en-US" sz="2400" b="0" i="0" dirty="0">
                          <a:solidFill>
                            <a:srgbClr val="000000"/>
                          </a:solidFill>
                          <a:effectLst/>
                          <a:latin typeface="Calibri" panose="020F0502020204030204" pitchFamily="34" charset="0"/>
                        </a:rPr>
                      </a:br>
                      <a:r>
                        <a:rPr lang="en-US" sz="2400" b="0" i="0" dirty="0">
                          <a:solidFill>
                            <a:schemeClr val="bg1">
                              <a:lumMod val="50000"/>
                            </a:schemeClr>
                          </a:solidFill>
                          <a:effectLst/>
                          <a:latin typeface="Calibri" panose="020F0502020204030204" pitchFamily="34" charset="0"/>
                        </a:rPr>
                        <a:t>Outside school: </a:t>
                      </a:r>
                      <a:r>
                        <a:rPr lang="en-US" sz="2400" b="0" i="0" dirty="0">
                          <a:solidFill>
                            <a:srgbClr val="000000"/>
                          </a:solidFill>
                          <a:effectLst/>
                          <a:latin typeface="Calibri" panose="020F0502020204030204" pitchFamily="34" charset="0"/>
                        </a:rPr>
                        <a: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2"/>
                    </a:solidFill>
                  </a:tcPr>
                </a:tc>
                <a:extLst>
                  <a:ext uri="{0D108BD9-81ED-4DB2-BD59-A6C34878D82A}">
                    <a16:rowId xmlns:a16="http://schemas.microsoft.com/office/drawing/2014/main" val="26232674"/>
                  </a:ext>
                </a:extLst>
              </a:tr>
            </a:tbl>
          </a:graphicData>
        </a:graphic>
      </p:graphicFrame>
      <p:sp>
        <p:nvSpPr>
          <p:cNvPr id="31" name="Content Placeholder 2">
            <a:extLst>
              <a:ext uri="{FF2B5EF4-FFF2-40B4-BE49-F238E27FC236}">
                <a16:creationId xmlns:a16="http://schemas.microsoft.com/office/drawing/2014/main" id="{02EA59A0-B99A-48ED-8A87-2C06A8C6B5DE}"/>
              </a:ext>
            </a:extLst>
          </p:cNvPr>
          <p:cNvSpPr txBox="1">
            <a:spLocks/>
          </p:cNvSpPr>
          <p:nvPr/>
        </p:nvSpPr>
        <p:spPr>
          <a:xfrm rot="16200000">
            <a:off x="-508817" y="5942606"/>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9" name="Content Placeholder 2">
            <a:extLst>
              <a:ext uri="{FF2B5EF4-FFF2-40B4-BE49-F238E27FC236}">
                <a16:creationId xmlns:a16="http://schemas.microsoft.com/office/drawing/2014/main" id="{01076BB1-12A5-4F34-8AE8-EC894DA42587}"/>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
        <p:nvSpPr>
          <p:cNvPr id="10" name="Content Placeholder 2">
            <a:extLst>
              <a:ext uri="{FF2B5EF4-FFF2-40B4-BE49-F238E27FC236}">
                <a16:creationId xmlns:a16="http://schemas.microsoft.com/office/drawing/2014/main" id="{3341D00A-7218-4579-893E-1E268B0D602C}"/>
              </a:ext>
            </a:extLst>
          </p:cNvPr>
          <p:cNvSpPr txBox="1">
            <a:spLocks/>
          </p:cNvSpPr>
          <p:nvPr/>
        </p:nvSpPr>
        <p:spPr>
          <a:xfrm rot="16200000">
            <a:off x="-1541911" y="3488645"/>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2019 </a:t>
            </a:r>
            <a:r>
              <a:rPr lang="en-US" sz="1800" dirty="0">
                <a:solidFill>
                  <a:schemeClr val="bg1">
                    <a:lumMod val="65000"/>
                  </a:schemeClr>
                </a:solidFill>
              </a:rPr>
              <a:t>------</a:t>
            </a:r>
          </a:p>
        </p:txBody>
      </p:sp>
      <p:sp>
        <p:nvSpPr>
          <p:cNvPr id="8" name="TextBox 7">
            <a:extLst>
              <a:ext uri="{FF2B5EF4-FFF2-40B4-BE49-F238E27FC236}">
                <a16:creationId xmlns:a16="http://schemas.microsoft.com/office/drawing/2014/main" id="{8C7780C5-3B59-4F45-89F2-4980B1012B88}"/>
              </a:ext>
            </a:extLst>
          </p:cNvPr>
          <p:cNvSpPr txBox="1"/>
          <p:nvPr/>
        </p:nvSpPr>
        <p:spPr>
          <a:xfrm>
            <a:off x="728721" y="676527"/>
            <a:ext cx="5118452" cy="461665"/>
          </a:xfrm>
          <a:prstGeom prst="rect">
            <a:avLst/>
          </a:prstGeom>
          <a:noFill/>
        </p:spPr>
        <p:txBody>
          <a:bodyPr wrap="none" rtlCol="0">
            <a:spAutoFit/>
          </a:bodyPr>
          <a:lstStyle/>
          <a:p>
            <a:r>
              <a:rPr lang="en-US" sz="2400" b="1" dirty="0">
                <a:latin typeface="+mj-lt"/>
              </a:rPr>
              <a:t>A canonical essentialism battery</a:t>
            </a:r>
            <a:r>
              <a:rPr lang="en-US" sz="2400" dirty="0">
                <a:latin typeface="+mj-lt"/>
              </a:rPr>
              <a:t>: 5 items</a:t>
            </a:r>
          </a:p>
        </p:txBody>
      </p:sp>
    </p:spTree>
    <p:extLst>
      <p:ext uri="{BB962C8B-B14F-4D97-AF65-F5344CB8AC3E}">
        <p14:creationId xmlns:p14="http://schemas.microsoft.com/office/powerpoint/2010/main" val="3409076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1620536843"/>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 (without structural context)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1592804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37C1066-B3AA-4979-A51B-A874D07FF86A}"/>
              </a:ext>
            </a:extLst>
          </p:cNvPr>
          <p:cNvGraphicFramePr>
            <a:graphicFrameLocks noGrp="1"/>
          </p:cNvGraphicFramePr>
          <p:nvPr>
            <p:extLst>
              <p:ext uri="{D42A27DB-BD31-4B8C-83A1-F6EECF244321}">
                <p14:modId xmlns:p14="http://schemas.microsoft.com/office/powerpoint/2010/main" val="3711366091"/>
              </p:ext>
            </p:extLst>
          </p:nvPr>
        </p:nvGraphicFramePr>
        <p:xfrm>
          <a:off x="397826" y="5438439"/>
          <a:ext cx="11674476" cy="1361244"/>
        </p:xfrm>
        <a:graphic>
          <a:graphicData uri="http://schemas.openxmlformats.org/drawingml/2006/table">
            <a:tbl>
              <a:tblPr/>
              <a:tblGrid>
                <a:gridCol w="1223156">
                  <a:extLst>
                    <a:ext uri="{9D8B030D-6E8A-4147-A177-3AD203B41FA5}">
                      <a16:colId xmlns:a16="http://schemas.microsoft.com/office/drawing/2014/main" val="965287773"/>
                    </a:ext>
                  </a:extLst>
                </a:gridCol>
                <a:gridCol w="7373116">
                  <a:extLst>
                    <a:ext uri="{9D8B030D-6E8A-4147-A177-3AD203B41FA5}">
                      <a16:colId xmlns:a16="http://schemas.microsoft.com/office/drawing/2014/main" val="2203886392"/>
                    </a:ext>
                  </a:extLst>
                </a:gridCol>
                <a:gridCol w="1648918">
                  <a:extLst>
                    <a:ext uri="{9D8B030D-6E8A-4147-A177-3AD203B41FA5}">
                      <a16:colId xmlns:a16="http://schemas.microsoft.com/office/drawing/2014/main" val="1779681540"/>
                    </a:ext>
                  </a:extLst>
                </a:gridCol>
                <a:gridCol w="1429286">
                  <a:extLst>
                    <a:ext uri="{9D8B030D-6E8A-4147-A177-3AD203B41FA5}">
                      <a16:colId xmlns:a16="http://schemas.microsoft.com/office/drawing/2014/main" val="1314848687"/>
                    </a:ext>
                  </a:extLst>
                </a:gridCol>
              </a:tblGrid>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642775377"/>
                  </a:ext>
                </a:extLst>
              </a:tr>
            </a:tbl>
          </a:graphicData>
        </a:graphic>
      </p:graphicFrame>
      <p:graphicFrame>
        <p:nvGraphicFramePr>
          <p:cNvPr id="2" name="Table 1">
            <a:extLst>
              <a:ext uri="{FF2B5EF4-FFF2-40B4-BE49-F238E27FC236}">
                <a16:creationId xmlns:a16="http://schemas.microsoft.com/office/drawing/2014/main" id="{FAA0FF68-9F23-4C4D-9ABD-D41D8E29C70A}"/>
              </a:ext>
            </a:extLst>
          </p:cNvPr>
          <p:cNvGraphicFramePr>
            <a:graphicFrameLocks noGrp="1"/>
          </p:cNvGraphicFramePr>
          <p:nvPr>
            <p:extLst>
              <p:ext uri="{D42A27DB-BD31-4B8C-83A1-F6EECF244321}">
                <p14:modId xmlns:p14="http://schemas.microsoft.com/office/powerpoint/2010/main" val="2655274875"/>
              </p:ext>
            </p:extLst>
          </p:nvPr>
        </p:nvGraphicFramePr>
        <p:xfrm>
          <a:off x="397826" y="4321352"/>
          <a:ext cx="11674476" cy="1018828"/>
        </p:xfrm>
        <a:graphic>
          <a:graphicData uri="http://schemas.openxmlformats.org/drawingml/2006/table">
            <a:tbl>
              <a:tblPr/>
              <a:tblGrid>
                <a:gridCol w="1223156">
                  <a:extLst>
                    <a:ext uri="{9D8B030D-6E8A-4147-A177-3AD203B41FA5}">
                      <a16:colId xmlns:a16="http://schemas.microsoft.com/office/drawing/2014/main" val="1215812994"/>
                    </a:ext>
                  </a:extLst>
                </a:gridCol>
                <a:gridCol w="7373116">
                  <a:extLst>
                    <a:ext uri="{9D8B030D-6E8A-4147-A177-3AD203B41FA5}">
                      <a16:colId xmlns:a16="http://schemas.microsoft.com/office/drawing/2014/main" val="1022793270"/>
                    </a:ext>
                  </a:extLst>
                </a:gridCol>
                <a:gridCol w="1648918">
                  <a:extLst>
                    <a:ext uri="{9D8B030D-6E8A-4147-A177-3AD203B41FA5}">
                      <a16:colId xmlns:a16="http://schemas.microsoft.com/office/drawing/2014/main" val="2950036889"/>
                    </a:ext>
                  </a:extLst>
                </a:gridCol>
                <a:gridCol w="1429286">
                  <a:extLst>
                    <a:ext uri="{9D8B030D-6E8A-4147-A177-3AD203B41FA5}">
                      <a16:colId xmlns:a16="http://schemas.microsoft.com/office/drawing/2014/main" val="1259306395"/>
                    </a:ext>
                  </a:extLst>
                </a:gridCol>
              </a:tblGrid>
              <a:tr h="1018828">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Normative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Would it be okay or not okay </a:t>
                      </a:r>
                      <a:br>
                        <a:rPr lang="en-US" sz="2000" b="0" i="0" u="none" strike="noStrike" kern="1200" baseline="0" dirty="0">
                          <a:solidFill>
                            <a:schemeClr val="tx1"/>
                          </a:solidFill>
                          <a:effectLst/>
                          <a:latin typeface="+mn-lt"/>
                          <a:ea typeface="+mn-ea"/>
                          <a:cs typeface="+mn-cs"/>
                        </a:rPr>
                      </a:br>
                      <a:r>
                        <a:rPr lang="en-US" sz="2000" b="0" i="0" u="none" strike="noStrike" kern="1200" baseline="0" dirty="0">
                          <a:solidFill>
                            <a:schemeClr val="tx1"/>
                          </a:solidFill>
                          <a:effectLst/>
                          <a:latin typeface="+mn-lt"/>
                          <a:ea typeface="+mn-ea"/>
                          <a:cs typeface="+mn-cs"/>
                        </a:rPr>
                        <a:t>for girls to play Green-Ball?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Not 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794641257"/>
                  </a:ext>
                </a:extLst>
              </a:tr>
            </a:tbl>
          </a:graphicData>
        </a:graphic>
      </p:graphicFrame>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2520321605"/>
              </p:ext>
            </p:extLst>
          </p:nvPr>
        </p:nvGraphicFramePr>
        <p:xfrm>
          <a:off x="397826" y="789709"/>
          <a:ext cx="11674476" cy="3376161"/>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621030" y="6059470"/>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3" name="Picture 12">
            <a:extLst>
              <a:ext uri="{FF2B5EF4-FFF2-40B4-BE49-F238E27FC236}">
                <a16:creationId xmlns:a16="http://schemas.microsoft.com/office/drawing/2014/main" id="{942B899B-CF05-4BC5-A19B-2AB2A1723EB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810" t="49163" r="27687" b="30221"/>
          <a:stretch/>
        </p:blipFill>
        <p:spPr>
          <a:xfrm flipH="1">
            <a:off x="7853873" y="4465444"/>
            <a:ext cx="964582" cy="749508"/>
          </a:xfrm>
          <a:prstGeom prst="rect">
            <a:avLst/>
          </a:prstGeom>
        </p:spPr>
      </p:pic>
      <p:pic>
        <p:nvPicPr>
          <p:cNvPr id="14" name="Picture 13">
            <a:extLst>
              <a:ext uri="{FF2B5EF4-FFF2-40B4-BE49-F238E27FC236}">
                <a16:creationId xmlns:a16="http://schemas.microsoft.com/office/drawing/2014/main" id="{34EA3047-DC03-40F9-BAC7-600E5C55078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932" t="62058" r="58976" b="18902"/>
          <a:stretch/>
        </p:blipFill>
        <p:spPr>
          <a:xfrm>
            <a:off x="5785363" y="4390627"/>
            <a:ext cx="2083500" cy="899142"/>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9712" t="16420" r="26880" b="19551"/>
          <a:stretch/>
        </p:blipFill>
        <p:spPr>
          <a:xfrm>
            <a:off x="6867445" y="5619153"/>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0460" t="5685" r="33024" b="33440"/>
          <a:stretch/>
        </p:blipFill>
        <p:spPr>
          <a:xfrm>
            <a:off x="7868863" y="5493195"/>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9">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19" name="Content Placeholder 2">
            <a:extLst>
              <a:ext uri="{FF2B5EF4-FFF2-40B4-BE49-F238E27FC236}">
                <a16:creationId xmlns:a16="http://schemas.microsoft.com/office/drawing/2014/main" id="{862FCC3C-CC3B-474B-9738-03F2C74366E5}"/>
              </a:ext>
            </a:extLst>
          </p:cNvPr>
          <p:cNvSpPr txBox="1">
            <a:spLocks/>
          </p:cNvSpPr>
          <p:nvPr/>
        </p:nvSpPr>
        <p:spPr>
          <a:xfrm rot="16200000">
            <a:off x="-511878" y="4682169"/>
            <a:ext cx="1339814" cy="316058"/>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b="1" dirty="0"/>
              <a:t>Exploratory</a:t>
            </a:r>
          </a:p>
        </p:txBody>
      </p:sp>
      <p:sp>
        <p:nvSpPr>
          <p:cNvPr id="20" name="TextBox 19">
            <a:extLst>
              <a:ext uri="{FF2B5EF4-FFF2-40B4-BE49-F238E27FC236}">
                <a16:creationId xmlns:a16="http://schemas.microsoft.com/office/drawing/2014/main" id="{4B6C5F56-1B16-4B56-9F2E-A9AD65928D4B}"/>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642299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3577478016"/>
              </p:ext>
            </p:extLst>
          </p:nvPr>
        </p:nvGraphicFramePr>
        <p:xfrm>
          <a:off x="397826" y="789709"/>
          <a:ext cx="11674476" cy="4737405"/>
        </p:xfrm>
        <a:graphic>
          <a:graphicData uri="http://schemas.openxmlformats.org/drawingml/2006/table">
            <a:tbl>
              <a:tblPr/>
              <a:tblGrid>
                <a:gridCol w="1223156">
                  <a:extLst>
                    <a:ext uri="{9D8B030D-6E8A-4147-A177-3AD203B41FA5}">
                      <a16:colId xmlns:a16="http://schemas.microsoft.com/office/drawing/2014/main" val="662466025"/>
                    </a:ext>
                  </a:extLst>
                </a:gridCol>
                <a:gridCol w="7373116">
                  <a:extLst>
                    <a:ext uri="{9D8B030D-6E8A-4147-A177-3AD203B41FA5}">
                      <a16:colId xmlns:a16="http://schemas.microsoft.com/office/drawing/2014/main" val="806485389"/>
                    </a:ext>
                  </a:extLst>
                </a:gridCol>
                <a:gridCol w="1648918">
                  <a:extLst>
                    <a:ext uri="{9D8B030D-6E8A-4147-A177-3AD203B41FA5}">
                      <a16:colId xmlns:a16="http://schemas.microsoft.com/office/drawing/2014/main" val="889491598"/>
                    </a:ext>
                  </a:extLst>
                </a:gridCol>
                <a:gridCol w="1429286">
                  <a:extLst>
                    <a:ext uri="{9D8B030D-6E8A-4147-A177-3AD203B41FA5}">
                      <a16:colId xmlns:a16="http://schemas.microsoft.com/office/drawing/2014/main" val="523731370"/>
                    </a:ext>
                  </a:extLst>
                </a:gridCol>
              </a:tblGrid>
              <a:tr h="66820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218581">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So, Suzy plays Yellow-Ball a lot at her school.</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Is it because Suzy likes playing Yellow-Ball, </a:t>
                      </a:r>
                      <a:br>
                        <a:rPr lang="en-US" sz="2000" b="0" i="0" u="none" strike="noStrike" kern="1200" baseline="0" dirty="0">
                          <a:solidFill>
                            <a:schemeClr val="tx1"/>
                          </a:solidFill>
                          <a:latin typeface="+mn-lt"/>
                          <a:ea typeface="+mn-ea"/>
                          <a:cs typeface="+mn-cs"/>
                        </a:rPr>
                      </a:br>
                      <a:r>
                        <a:rPr lang="en-US" sz="2000" b="0" i="0" u="none" strike="noStrike" kern="1200" baseline="0" dirty="0">
                          <a:solidFill>
                            <a:schemeClr val="tx1"/>
                          </a:solidFill>
                          <a:latin typeface="+mn-lt"/>
                          <a:ea typeface="+mn-ea"/>
                          <a:cs typeface="+mn-cs"/>
                        </a:rPr>
                        <a:t>or is it because of the size of the buckets in her classroom?</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4893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She goes to another school, where there aren’t any buckets.</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What game do you think Lucy will play? 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361244">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(4-point)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96409" y="4626175"/>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821120" y="2708470"/>
            <a:ext cx="2007540" cy="277959"/>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a:t>
            </a:r>
          </a:p>
        </p:txBody>
      </p:sp>
      <p:sp>
        <p:nvSpPr>
          <p:cNvPr id="10" name="Content Placeholder 2">
            <a:extLst>
              <a:ext uri="{FF2B5EF4-FFF2-40B4-BE49-F238E27FC236}">
                <a16:creationId xmlns:a16="http://schemas.microsoft.com/office/drawing/2014/main" id="{040447CB-C169-441D-AA4C-3779618C0C34}"/>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pic>
        <p:nvPicPr>
          <p:cNvPr id="12" name="Picture 11">
            <a:extLst>
              <a:ext uri="{FF2B5EF4-FFF2-40B4-BE49-F238E27FC236}">
                <a16:creationId xmlns:a16="http://schemas.microsoft.com/office/drawing/2014/main" id="{2CC9DD04-C403-4D6D-AAB0-F9FA657FE1C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7946912" y="2852854"/>
            <a:ext cx="985083" cy="1152291"/>
          </a:xfrm>
          <a:prstGeom prst="rect">
            <a:avLst/>
          </a:prstGeom>
        </p:spPr>
      </p:pic>
      <p:pic>
        <p:nvPicPr>
          <p:cNvPr id="15" name="Picture 14">
            <a:extLst>
              <a:ext uri="{FF2B5EF4-FFF2-40B4-BE49-F238E27FC236}">
                <a16:creationId xmlns:a16="http://schemas.microsoft.com/office/drawing/2014/main" id="{A4616C77-3EEA-48E9-BA0E-ECA231E5129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12" t="16420" r="26880" b="19551"/>
          <a:stretch/>
        </p:blipFill>
        <p:spPr>
          <a:xfrm>
            <a:off x="6945494" y="4279755"/>
            <a:ext cx="980532" cy="1117593"/>
          </a:xfrm>
          <a:prstGeom prst="rect">
            <a:avLst/>
          </a:prstGeom>
        </p:spPr>
      </p:pic>
      <p:pic>
        <p:nvPicPr>
          <p:cNvPr id="16" name="Picture 15">
            <a:extLst>
              <a:ext uri="{FF2B5EF4-FFF2-40B4-BE49-F238E27FC236}">
                <a16:creationId xmlns:a16="http://schemas.microsoft.com/office/drawing/2014/main" id="{AE2F3033-1926-4E56-A469-E038C3D1DCE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0460" t="5685" r="33024" b="33440"/>
          <a:stretch/>
        </p:blipFill>
        <p:spPr>
          <a:xfrm>
            <a:off x="7946912" y="4181507"/>
            <a:ext cx="985083" cy="1269005"/>
          </a:xfrm>
          <a:prstGeom prst="rect">
            <a:avLst/>
          </a:prstGeom>
        </p:spPr>
      </p:pic>
      <p:pic>
        <p:nvPicPr>
          <p:cNvPr id="17" name="Picture 16">
            <a:extLst>
              <a:ext uri="{FF2B5EF4-FFF2-40B4-BE49-F238E27FC236}">
                <a16:creationId xmlns:a16="http://schemas.microsoft.com/office/drawing/2014/main" id="{68BAF291-EE93-4981-ACDC-7E225ECF5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572" t="7278" r="53594" b="27709"/>
          <a:stretch/>
        </p:blipFill>
        <p:spPr>
          <a:xfrm>
            <a:off x="7997808" y="1473200"/>
            <a:ext cx="896648" cy="1190606"/>
          </a:xfrm>
          <a:prstGeom prst="rect">
            <a:avLst/>
          </a:prstGeom>
        </p:spPr>
      </p:pic>
      <p:pic>
        <p:nvPicPr>
          <p:cNvPr id="18" name="Picture 17">
            <a:extLst>
              <a:ext uri="{FF2B5EF4-FFF2-40B4-BE49-F238E27FC236}">
                <a16:creationId xmlns:a16="http://schemas.microsoft.com/office/drawing/2014/main" id="{27E78945-486A-4528-99DB-B1F22B6796B3}"/>
              </a:ext>
            </a:extLst>
          </p:cNvPr>
          <p:cNvPicPr>
            <a:picLocks noChangeAspect="1"/>
          </p:cNvPicPr>
          <p:nvPr/>
        </p:nvPicPr>
        <p:blipFill rotWithShape="1">
          <a:blip r:embed="rId7">
            <a:extLst>
              <a:ext uri="{28A0092B-C50C-407E-A947-70E740481C1C}">
                <a14:useLocalDpi xmlns:a14="http://schemas.microsoft.com/office/drawing/2010/main" val="0"/>
              </a:ext>
            </a:extLst>
          </a:blip>
          <a:srcRect l="-1" t="3962" r="2093" b="7996"/>
          <a:stretch/>
        </p:blipFill>
        <p:spPr>
          <a:xfrm>
            <a:off x="6539511" y="1485900"/>
            <a:ext cx="1314362" cy="791633"/>
          </a:xfrm>
          <a:prstGeom prst="rect">
            <a:avLst/>
          </a:prstGeom>
        </p:spPr>
      </p:pic>
      <p:sp>
        <p:nvSpPr>
          <p:cNvPr id="21" name="TextBox 20">
            <a:extLst>
              <a:ext uri="{FF2B5EF4-FFF2-40B4-BE49-F238E27FC236}">
                <a16:creationId xmlns:a16="http://schemas.microsoft.com/office/drawing/2014/main" id="{56CEBC90-E8AD-4BF7-B3FF-6F62B69C214D}"/>
              </a:ext>
            </a:extLst>
          </p:cNvPr>
          <p:cNvSpPr txBox="1"/>
          <p:nvPr/>
        </p:nvSpPr>
        <p:spPr>
          <a:xfrm>
            <a:off x="728721" y="676527"/>
            <a:ext cx="5683544" cy="461665"/>
          </a:xfrm>
          <a:prstGeom prst="rect">
            <a:avLst/>
          </a:prstGeom>
          <a:noFill/>
        </p:spPr>
        <p:txBody>
          <a:bodyPr wrap="none" rtlCol="0">
            <a:spAutoFit/>
          </a:bodyPr>
          <a:lstStyle/>
          <a:p>
            <a:r>
              <a:rPr lang="en-US" sz="2400" b="1" dirty="0">
                <a:latin typeface="+mj-lt"/>
              </a:rPr>
              <a:t>A new essentialism battery</a:t>
            </a:r>
            <a:r>
              <a:rPr lang="en-US" sz="2400" dirty="0">
                <a:latin typeface="+mj-lt"/>
              </a:rPr>
              <a:t>: 3 items averaged</a:t>
            </a:r>
          </a:p>
        </p:txBody>
      </p:sp>
    </p:spTree>
    <p:extLst>
      <p:ext uri="{BB962C8B-B14F-4D97-AF65-F5344CB8AC3E}">
        <p14:creationId xmlns:p14="http://schemas.microsoft.com/office/powerpoint/2010/main" val="7193241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38" name="Rectangle 37">
            <a:extLst>
              <a:ext uri="{FF2B5EF4-FFF2-40B4-BE49-F238E27FC236}">
                <a16:creationId xmlns:a16="http://schemas.microsoft.com/office/drawing/2014/main" id="{82D16CDD-BF0C-45D5-BBED-1725D654294E}"/>
              </a:ext>
            </a:extLst>
          </p:cNvPr>
          <p:cNvSpPr/>
          <p:nvPr/>
        </p:nvSpPr>
        <p:spPr>
          <a:xfrm>
            <a:off x="1173685" y="1555448"/>
            <a:ext cx="4108290" cy="40452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Content Placeholder 2">
            <a:extLst>
              <a:ext uri="{FF2B5EF4-FFF2-40B4-BE49-F238E27FC236}">
                <a16:creationId xmlns:a16="http://schemas.microsoft.com/office/drawing/2014/main" id="{6B3F3927-E405-45AD-ABBD-80A7CF3AD85F}"/>
              </a:ext>
            </a:extLst>
          </p:cNvPr>
          <p:cNvSpPr txBox="1">
            <a:spLocks/>
          </p:cNvSpPr>
          <p:nvPr/>
        </p:nvSpPr>
        <p:spPr>
          <a:xfrm>
            <a:off x="0" y="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buNone/>
            </a:pPr>
            <a:r>
              <a:rPr lang="en-US" sz="2800" dirty="0">
                <a:solidFill>
                  <a:schemeClr val="bg1">
                    <a:lumMod val="75000"/>
                  </a:schemeClr>
                </a:solidFill>
                <a:latin typeface="Gill Sans MT" panose="020B0502020104020203" pitchFamily="34" charset="0"/>
              </a:rPr>
              <a:t>Context  &gt;  Statistical evidence of property  &gt;  Explanation  &gt;  </a:t>
            </a:r>
            <a:r>
              <a:rPr lang="en-US" sz="2800" b="1" dirty="0">
                <a:solidFill>
                  <a:schemeClr val="bg1"/>
                </a:solidFill>
                <a:latin typeface="Gill Sans MT" panose="020B0502020104020203" pitchFamily="34" charset="0"/>
              </a:rPr>
              <a:t>Measure essentialism</a:t>
            </a:r>
          </a:p>
        </p:txBody>
      </p:sp>
    </p:spTree>
    <p:extLst>
      <p:ext uri="{BB962C8B-B14F-4D97-AF65-F5344CB8AC3E}">
        <p14:creationId xmlns:p14="http://schemas.microsoft.com/office/powerpoint/2010/main" val="31409570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construal</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9525">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587388" y="709098"/>
            <a:ext cx="3422925" cy="830997"/>
          </a:xfrm>
          <a:prstGeom prst="rect">
            <a:avLst/>
          </a:prstGeom>
          <a:noFill/>
        </p:spPr>
        <p:txBody>
          <a:bodyPr wrap="none" rtlCol="0">
            <a:spAutoFit/>
          </a:bodyPr>
          <a:lstStyle/>
          <a:p>
            <a:pPr algn="ctr"/>
            <a:r>
              <a:rPr lang="en-US" sz="2400" dirty="0">
                <a:latin typeface="Gill Sans MT" panose="020B0502020104020203" pitchFamily="34" charset="0"/>
              </a:rPr>
              <a:t>child</a:t>
            </a:r>
            <a:endParaRPr lang="en-US" sz="2400" b="1" dirty="0">
              <a:latin typeface="Gill Sans MT" panose="020B0502020104020203" pitchFamily="34" charset="0"/>
            </a:endParaRPr>
          </a:p>
          <a:p>
            <a:pPr algn="ctr"/>
            <a:r>
              <a:rPr lang="en-US" sz="2400" dirty="0">
                <a:latin typeface="Gill Sans MT" panose="020B0502020104020203" pitchFamily="34" charset="0"/>
              </a:rPr>
              <a:t>formal explanations boost</a:t>
            </a:r>
          </a:p>
        </p:txBody>
      </p:sp>
      <p:sp>
        <p:nvSpPr>
          <p:cNvPr id="38" name="Rectangle 37">
            <a:extLst>
              <a:ext uri="{FF2B5EF4-FFF2-40B4-BE49-F238E27FC236}">
                <a16:creationId xmlns:a16="http://schemas.microsoft.com/office/drawing/2014/main" id="{82D16CDD-BF0C-45D5-BBED-1725D654294E}"/>
              </a:ext>
            </a:extLst>
          </p:cNvPr>
          <p:cNvSpPr/>
          <p:nvPr/>
        </p:nvSpPr>
        <p:spPr>
          <a:xfrm>
            <a:off x="3599052" y="3650550"/>
            <a:ext cx="1798447"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26626" name="Picture 2" descr="Image result for open science logo">
            <a:extLst>
              <a:ext uri="{FF2B5EF4-FFF2-40B4-BE49-F238E27FC236}">
                <a16:creationId xmlns:a16="http://schemas.microsoft.com/office/drawing/2014/main" id="{7C8B408B-3145-41A9-B8C0-4244AA523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3" name="Content Placeholder 2">
            <a:extLst>
              <a:ext uri="{FF2B5EF4-FFF2-40B4-BE49-F238E27FC236}">
                <a16:creationId xmlns:a16="http://schemas.microsoft.com/office/drawing/2014/main" id="{0A438C67-8517-4775-B61E-01F6BEAAA48C}"/>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prediction based on </a:t>
            </a:r>
            <a:r>
              <a:rPr lang="en-US" sz="1800" dirty="0" err="1">
                <a:latin typeface="Gill Sans MT" panose="020B0502020104020203" pitchFamily="34" charset="0"/>
              </a:rPr>
              <a:t>Muradoglu</a:t>
            </a:r>
            <a:r>
              <a:rPr lang="en-US" sz="1800" dirty="0">
                <a:latin typeface="Gill Sans MT" panose="020B0502020104020203" pitchFamily="34" charset="0"/>
              </a:rPr>
              <a:t>, </a:t>
            </a:r>
            <a:r>
              <a:rPr lang="en-US" sz="1800" dirty="0" err="1">
                <a:latin typeface="Gill Sans MT" panose="020B0502020104020203" pitchFamily="34" charset="0"/>
              </a:rPr>
              <a:t>Marchak</a:t>
            </a:r>
            <a:r>
              <a:rPr lang="en-US" sz="1800" dirty="0">
                <a:latin typeface="Gill Sans MT" panose="020B0502020104020203" pitchFamily="34" charset="0"/>
              </a:rPr>
              <a:t>, </a:t>
            </a:r>
            <a:r>
              <a:rPr lang="en-US" sz="1800" dirty="0" err="1">
                <a:latin typeface="Gill Sans MT" panose="020B0502020104020203" pitchFamily="34" charset="0"/>
              </a:rPr>
              <a:t>Cimpian</a:t>
            </a:r>
            <a:r>
              <a:rPr lang="en-US" sz="1800" dirty="0">
                <a:latin typeface="Gill Sans MT" panose="020B0502020104020203" pitchFamily="34" charset="0"/>
              </a:rPr>
              <a:t>, &amp; Gelman, 2019</a:t>
            </a:r>
          </a:p>
        </p:txBody>
      </p:sp>
      <p:sp>
        <p:nvSpPr>
          <p:cNvPr id="30" name="Content Placeholder 2">
            <a:extLst>
              <a:ext uri="{FF2B5EF4-FFF2-40B4-BE49-F238E27FC236}">
                <a16:creationId xmlns:a16="http://schemas.microsoft.com/office/drawing/2014/main" id="{6C89250E-2698-47CC-9BAF-EE230754F445}"/>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Tree>
    <p:extLst>
      <p:ext uri="{BB962C8B-B14F-4D97-AF65-F5344CB8AC3E}">
        <p14:creationId xmlns:p14="http://schemas.microsoft.com/office/powerpoint/2010/main" val="1121293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190352" y="3053672"/>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30">
            <a:extLst>
              <a:ext uri="{FF2B5EF4-FFF2-40B4-BE49-F238E27FC236}">
                <a16:creationId xmlns:a16="http://schemas.microsoft.com/office/drawing/2014/main" id="{ED59E511-5E8A-400D-93B2-91549A7D5018}"/>
              </a:ext>
            </a:extLst>
          </p:cNvPr>
          <p:cNvSpPr/>
          <p:nvPr/>
        </p:nvSpPr>
        <p:spPr>
          <a:xfrm>
            <a:off x="7232285" y="3053671"/>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DF47CED-FDE2-49C1-BCAA-9A200AF4F602}"/>
              </a:ext>
            </a:extLst>
          </p:cNvPr>
          <p:cNvSpPr txBox="1"/>
          <p:nvPr/>
        </p:nvSpPr>
        <p:spPr>
          <a:xfrm>
            <a:off x="1248446" y="709098"/>
            <a:ext cx="4100803" cy="830997"/>
          </a:xfrm>
          <a:prstGeom prst="rect">
            <a:avLst/>
          </a:prstGeom>
          <a:noFill/>
        </p:spPr>
        <p:txBody>
          <a:bodyPr wrap="none" rtlCol="0">
            <a:spAutoFit/>
          </a:bodyPr>
          <a:lstStyle/>
          <a:p>
            <a:pPr algn="ctr"/>
            <a:r>
              <a:rPr lang="en-US" sz="2400" dirty="0">
                <a:latin typeface="Gill Sans MT" panose="020B0502020104020203" pitchFamily="34" charset="0"/>
              </a:rPr>
              <a:t>child + adult</a:t>
            </a:r>
          </a:p>
          <a:p>
            <a:pPr algn="ctr"/>
            <a:r>
              <a:rPr lang="en-US" sz="2400" dirty="0">
                <a:latin typeface="Gill Sans MT" panose="020B0502020104020203" pitchFamily="34" charset="0"/>
              </a:rPr>
              <a:t>sensitivity to structural context</a:t>
            </a:r>
          </a:p>
        </p:txBody>
      </p:sp>
      <p:sp>
        <p:nvSpPr>
          <p:cNvPr id="38" name="Rectangle 37">
            <a:extLst>
              <a:ext uri="{FF2B5EF4-FFF2-40B4-BE49-F238E27FC236}">
                <a16:creationId xmlns:a16="http://schemas.microsoft.com/office/drawing/2014/main" id="{82D16CDD-BF0C-45D5-BBED-1725D654294E}"/>
              </a:ext>
            </a:extLst>
          </p:cNvPr>
          <p:cNvSpPr/>
          <p:nvPr/>
        </p:nvSpPr>
        <p:spPr>
          <a:xfrm>
            <a:off x="4432300" y="3650550"/>
            <a:ext cx="965199" cy="1556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3" name="Rectangle 32">
            <a:extLst>
              <a:ext uri="{FF2B5EF4-FFF2-40B4-BE49-F238E27FC236}">
                <a16:creationId xmlns:a16="http://schemas.microsoft.com/office/drawing/2014/main" id="{BD82F3A6-C5D6-4BD1-9E4A-2BC85AA0C397}"/>
              </a:ext>
            </a:extLst>
          </p:cNvPr>
          <p:cNvSpPr/>
          <p:nvPr/>
        </p:nvSpPr>
        <p:spPr>
          <a:xfrm>
            <a:off x="2154359" y="2142841"/>
            <a:ext cx="965199" cy="155683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6" name="Content Placeholder 2">
            <a:extLst>
              <a:ext uri="{FF2B5EF4-FFF2-40B4-BE49-F238E27FC236}">
                <a16:creationId xmlns:a16="http://schemas.microsoft.com/office/drawing/2014/main" id="{CA33DED1-85A0-4C6B-9174-AD2FA0EBEDC9}"/>
              </a:ext>
            </a:extLst>
          </p:cNvPr>
          <p:cNvSpPr txBox="1">
            <a:spLocks/>
          </p:cNvSpPr>
          <p:nvPr/>
        </p:nvSpPr>
        <p:spPr>
          <a:xfrm>
            <a:off x="2448103" y="6494559"/>
            <a:ext cx="9788720" cy="3634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prediction based on Vasilyeva, Gopnik, &amp; </a:t>
            </a:r>
            <a:r>
              <a:rPr lang="en-US" sz="1800" dirty="0" err="1">
                <a:latin typeface="Gill Sans MT" panose="020B0502020104020203" pitchFamily="34" charset="0"/>
              </a:rPr>
              <a:t>Lombrozo</a:t>
            </a:r>
            <a:r>
              <a:rPr lang="en-US" sz="1800" dirty="0">
                <a:latin typeface="Gill Sans MT" panose="020B0502020104020203" pitchFamily="34" charset="0"/>
              </a:rPr>
              <a:t>, 2018</a:t>
            </a:r>
          </a:p>
        </p:txBody>
      </p:sp>
      <p:pic>
        <p:nvPicPr>
          <p:cNvPr id="23" name="Picture 2" descr="Image result for open science logo">
            <a:extLst>
              <a:ext uri="{FF2B5EF4-FFF2-40B4-BE49-F238E27FC236}">
                <a16:creationId xmlns:a16="http://schemas.microsoft.com/office/drawing/2014/main" id="{92183C07-1789-474F-BA3E-2761E7FB14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40" name="Content Placeholder 2">
            <a:extLst>
              <a:ext uri="{FF2B5EF4-FFF2-40B4-BE49-F238E27FC236}">
                <a16:creationId xmlns:a16="http://schemas.microsoft.com/office/drawing/2014/main" id="{71FF0129-68FF-4F51-9A78-F1BF919B0F67}"/>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
        <p:nvSpPr>
          <p:cNvPr id="37" name="Title 3">
            <a:extLst>
              <a:ext uri="{FF2B5EF4-FFF2-40B4-BE49-F238E27FC236}">
                <a16:creationId xmlns:a16="http://schemas.microsoft.com/office/drawing/2014/main" id="{1575AA4E-60D0-43CA-9EAE-25B69E181253}"/>
              </a:ext>
            </a:extLst>
          </p:cNvPr>
          <p:cNvSpPr>
            <a:spLocks noGrp="1"/>
          </p:cNvSpPr>
          <p:nvPr>
            <p:ph type="title"/>
          </p:nvPr>
        </p:nvSpPr>
        <p:spPr>
          <a:xfrm>
            <a:off x="9492988" y="3242957"/>
            <a:ext cx="2699012" cy="1556832"/>
          </a:xfrm>
        </p:spPr>
        <p:txBody>
          <a:bodyPr>
            <a:normAutofit/>
          </a:bodyPr>
          <a:lstStyle/>
          <a:p>
            <a:r>
              <a:rPr lang="en-US" sz="2800" dirty="0"/>
              <a:t>A social-structural construal</a:t>
            </a:r>
          </a:p>
        </p:txBody>
      </p:sp>
      <p:sp>
        <p:nvSpPr>
          <p:cNvPr id="39" name="Title 3">
            <a:extLst>
              <a:ext uri="{FF2B5EF4-FFF2-40B4-BE49-F238E27FC236}">
                <a16:creationId xmlns:a16="http://schemas.microsoft.com/office/drawing/2014/main" id="{337EB9E3-7963-4024-A287-9306B9908C1A}"/>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20941119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199837"/>
            <a:ext cx="367865" cy="325420"/>
          </a:xfrm>
          <a:prstGeom prst="rect">
            <a:avLst/>
          </a:prstGeom>
        </p:spPr>
      </p:pic>
      <p:pic>
        <p:nvPicPr>
          <p:cNvPr id="33" name="Picture 2" descr="Image result for open science logo">
            <a:extLst>
              <a:ext uri="{FF2B5EF4-FFF2-40B4-BE49-F238E27FC236}">
                <a16:creationId xmlns:a16="http://schemas.microsoft.com/office/drawing/2014/main" id="{58E119B6-D13F-4126-A490-681E294461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E1E1307-FEB3-4144-B7FA-4B64F11DD763}"/>
              </a:ext>
            </a:extLst>
          </p:cNvPr>
          <p:cNvSpPr txBox="1"/>
          <p:nvPr/>
        </p:nvSpPr>
        <p:spPr>
          <a:xfrm>
            <a:off x="1858387" y="709098"/>
            <a:ext cx="2880918" cy="830997"/>
          </a:xfrm>
          <a:prstGeom prst="rect">
            <a:avLst/>
          </a:prstGeom>
          <a:noFill/>
        </p:spPr>
        <p:txBody>
          <a:bodyPr wrap="none" rtlCol="0">
            <a:spAutoFit/>
          </a:bodyPr>
          <a:lstStyle/>
          <a:p>
            <a:pPr algn="ctr"/>
            <a:r>
              <a:rPr lang="en-US" sz="2400" dirty="0">
                <a:latin typeface="Gill Sans MT" panose="020B0502020104020203" pitchFamily="34" charset="0"/>
              </a:rPr>
              <a:t>child</a:t>
            </a:r>
          </a:p>
          <a:p>
            <a:pPr algn="ctr"/>
            <a:r>
              <a:rPr lang="en-US" sz="2400" dirty="0">
                <a:latin typeface="Gill Sans MT" panose="020B0502020104020203" pitchFamily="34" charset="0"/>
              </a:rPr>
              <a:t>context * explanation</a:t>
            </a:r>
          </a:p>
        </p:txBody>
      </p:sp>
      <p:sp>
        <p:nvSpPr>
          <p:cNvPr id="39" name="Title 3">
            <a:extLst>
              <a:ext uri="{FF2B5EF4-FFF2-40B4-BE49-F238E27FC236}">
                <a16:creationId xmlns:a16="http://schemas.microsoft.com/office/drawing/2014/main" id="{244952F3-818B-464B-965B-12CDE88377FF}"/>
              </a:ext>
            </a:extLst>
          </p:cNvPr>
          <p:cNvSpPr txBox="1">
            <a:spLocks/>
          </p:cNvSpPr>
          <p:nvPr/>
        </p:nvSpPr>
        <p:spPr>
          <a:xfrm>
            <a:off x="6960020" y="3893437"/>
            <a:ext cx="577258" cy="4691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dirty="0">
                <a:latin typeface="Gill Sans MT" panose="020B0502020104020203" pitchFamily="34" charset="0"/>
              </a:rPr>
              <a:t>+</a:t>
            </a:r>
          </a:p>
        </p:txBody>
      </p:sp>
      <p:sp>
        <p:nvSpPr>
          <p:cNvPr id="41" name="Content Placeholder 2">
            <a:extLst>
              <a:ext uri="{FF2B5EF4-FFF2-40B4-BE49-F238E27FC236}">
                <a16:creationId xmlns:a16="http://schemas.microsoft.com/office/drawing/2014/main" id="{B7AB7985-5892-4864-97D8-912378CE2E89}"/>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
        <p:nvSpPr>
          <p:cNvPr id="35" name="Title 3">
            <a:extLst>
              <a:ext uri="{FF2B5EF4-FFF2-40B4-BE49-F238E27FC236}">
                <a16:creationId xmlns:a16="http://schemas.microsoft.com/office/drawing/2014/main" id="{CADD5843-6295-4A3B-B20C-76B67847917F}"/>
              </a:ext>
            </a:extLst>
          </p:cNvPr>
          <p:cNvSpPr txBox="1">
            <a:spLocks/>
          </p:cNvSpPr>
          <p:nvPr/>
        </p:nvSpPr>
        <p:spPr>
          <a:xfrm>
            <a:off x="9492988" y="3242957"/>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r>
              <a:rPr lang="en-US" sz="2800"/>
              <a:t>A social-structural construal</a:t>
            </a:r>
            <a:endParaRPr lang="en-US" sz="2800" dirty="0"/>
          </a:p>
        </p:txBody>
      </p:sp>
      <p:sp>
        <p:nvSpPr>
          <p:cNvPr id="40" name="Title 3">
            <a:extLst>
              <a:ext uri="{FF2B5EF4-FFF2-40B4-BE49-F238E27FC236}">
                <a16:creationId xmlns:a16="http://schemas.microsoft.com/office/drawing/2014/main" id="{EBAEACBA-53DD-48A9-9068-43ECC8C4EDAF}"/>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14117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747320"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971741"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1" name="Rectangle: Rounded Corners 40">
            <a:extLst>
              <a:ext uri="{FF2B5EF4-FFF2-40B4-BE49-F238E27FC236}">
                <a16:creationId xmlns:a16="http://schemas.microsoft.com/office/drawing/2014/main" id="{8B0CEE1B-3DB4-4B0A-A528-A31475082D46}"/>
              </a:ext>
            </a:extLst>
          </p:cNvPr>
          <p:cNvSpPr/>
          <p:nvPr/>
        </p:nvSpPr>
        <p:spPr>
          <a:xfrm>
            <a:off x="3798583" y="4486023"/>
            <a:ext cx="2482770" cy="209637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2" name="TextBox 41">
            <a:extLst>
              <a:ext uri="{FF2B5EF4-FFF2-40B4-BE49-F238E27FC236}">
                <a16:creationId xmlns:a16="http://schemas.microsoft.com/office/drawing/2014/main" id="{BA752192-E4D1-4A92-A68E-EEAB96A305E7}"/>
              </a:ext>
            </a:extLst>
          </p:cNvPr>
          <p:cNvSpPr txBox="1"/>
          <p:nvPr/>
        </p:nvSpPr>
        <p:spPr>
          <a:xfrm>
            <a:off x="4704058" y="4596848"/>
            <a:ext cx="720069"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DOG</a:t>
            </a: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81149" cy="369332"/>
          </a:xfrm>
          <a:prstGeom prst="rect">
            <a:avLst/>
          </a:prstGeom>
          <a:noFill/>
        </p:spPr>
        <p:txBody>
          <a:bodyPr wrap="none" rtlCol="0">
            <a:spAutoFit/>
          </a:bodyPr>
          <a:lstStyle/>
          <a:p>
            <a:r>
              <a:rPr lang="en-US" b="1" dirty="0">
                <a:latin typeface="Gill Sans MT" panose="020B0502020104020203" pitchFamily="34" charset="0"/>
              </a:rPr>
              <a:t>CAT</a:t>
            </a:r>
          </a:p>
        </p:txBody>
      </p:sp>
      <p:sp>
        <p:nvSpPr>
          <p:cNvPr id="45" name="Rectangle: Rounded Corners 44">
            <a:extLst>
              <a:ext uri="{FF2B5EF4-FFF2-40B4-BE49-F238E27FC236}">
                <a16:creationId xmlns:a16="http://schemas.microsoft.com/office/drawing/2014/main" id="{76A98A9E-150F-4A22-B7A0-AB25A3773825}"/>
              </a:ext>
            </a:extLst>
          </p:cNvPr>
          <p:cNvSpPr/>
          <p:nvPr/>
        </p:nvSpPr>
        <p:spPr>
          <a:xfrm>
            <a:off x="9417328" y="3922675"/>
            <a:ext cx="2584463" cy="254899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6" name="TextBox 45">
            <a:extLst>
              <a:ext uri="{FF2B5EF4-FFF2-40B4-BE49-F238E27FC236}">
                <a16:creationId xmlns:a16="http://schemas.microsoft.com/office/drawing/2014/main" id="{381CD302-BCDF-47CD-91CC-259E72F0D187}"/>
              </a:ext>
            </a:extLst>
          </p:cNvPr>
          <p:cNvSpPr txBox="1"/>
          <p:nvPr/>
        </p:nvSpPr>
        <p:spPr>
          <a:xfrm>
            <a:off x="10261978" y="3981216"/>
            <a:ext cx="81400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TABLE</a:t>
            </a:r>
          </a:p>
        </p:txBody>
      </p:sp>
      <p:sp>
        <p:nvSpPr>
          <p:cNvPr id="47" name="Rectangle: Rounded Corners 46">
            <a:extLst>
              <a:ext uri="{FF2B5EF4-FFF2-40B4-BE49-F238E27FC236}">
                <a16:creationId xmlns:a16="http://schemas.microsoft.com/office/drawing/2014/main" id="{B072A20D-1FAE-4994-84D0-4BB509245E27}"/>
              </a:ext>
            </a:extLst>
          </p:cNvPr>
          <p:cNvSpPr/>
          <p:nvPr/>
        </p:nvSpPr>
        <p:spPr>
          <a:xfrm>
            <a:off x="6622864" y="3922675"/>
            <a:ext cx="2640306" cy="233323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48" name="TextBox 47">
            <a:extLst>
              <a:ext uri="{FF2B5EF4-FFF2-40B4-BE49-F238E27FC236}">
                <a16:creationId xmlns:a16="http://schemas.microsoft.com/office/drawing/2014/main" id="{71027800-0B70-4127-BA92-8329CBC1713E}"/>
              </a:ext>
            </a:extLst>
          </p:cNvPr>
          <p:cNvSpPr txBox="1"/>
          <p:nvPr/>
        </p:nvSpPr>
        <p:spPr>
          <a:xfrm>
            <a:off x="7443994" y="3932677"/>
            <a:ext cx="86754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CHAIR</a:t>
            </a:r>
          </a:p>
        </p:txBody>
      </p:sp>
      <p:pic>
        <p:nvPicPr>
          <p:cNvPr id="1026" name="Picture 2" descr="https://d1zloi9myumgkb.cloudfront.net/images/lesro-conference-table-oval.jpg">
            <a:extLst>
              <a:ext uri="{FF2B5EF4-FFF2-40B4-BE49-F238E27FC236}">
                <a16:creationId xmlns:a16="http://schemas.microsoft.com/office/drawing/2014/main" id="{00932614-4AB9-4BC3-944D-C6C4C4F2D3B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http://cdn3.volusion.com/z7rsy.b4q2u/v/vspfiles/photos/Apollo-MT9400-Red-Mesh-Chair-2.jpg">
            <a:extLst>
              <a:ext uri="{FF2B5EF4-FFF2-40B4-BE49-F238E27FC236}">
                <a16:creationId xmlns:a16="http://schemas.microsoft.com/office/drawing/2014/main" id="{6896E6C4-141D-4339-8F39-4CA766E82D0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7d2.scene7.com/is/image/DesignWithinReach/PD_2514014_MAIN?$main$">
            <a:extLst>
              <a:ext uri="{FF2B5EF4-FFF2-40B4-BE49-F238E27FC236}">
                <a16:creationId xmlns:a16="http://schemas.microsoft.com/office/drawing/2014/main" id="{3C721F17-CA3F-4A68-9090-2BF6508F6817}"/>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lated image">
            <a:extLst>
              <a:ext uri="{FF2B5EF4-FFF2-40B4-BE49-F238E27FC236}">
                <a16:creationId xmlns:a16="http://schemas.microsoft.com/office/drawing/2014/main" id="{355DDCE9-9EBF-486B-99CD-5B4A5BD564DF}"/>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36BB65F5-92C5-4CAA-B82F-BFB0F10897C5}"/>
              </a:ext>
            </a:extLst>
          </p:cNvPr>
          <p:cNvSpPr/>
          <p:nvPr/>
        </p:nvSpPr>
        <p:spPr>
          <a:xfrm>
            <a:off x="3782745" y="960247"/>
            <a:ext cx="9057588" cy="5795403"/>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at sitting on a table&#10;&#10;Description automatically generated">
            <a:extLst>
              <a:ext uri="{FF2B5EF4-FFF2-40B4-BE49-F238E27FC236}">
                <a16:creationId xmlns:a16="http://schemas.microsoft.com/office/drawing/2014/main" id="{4214F1EB-4B34-4597-BE11-FF1D9681A150}"/>
              </a:ext>
            </a:extLst>
          </p:cNvPr>
          <p:cNvPicPr>
            <a:picLocks noChangeAspect="1"/>
          </p:cNvPicPr>
          <p:nvPr/>
        </p:nvPicPr>
        <p:blipFill>
          <a:blip r:embed="rId18"/>
          <a:stretch>
            <a:fillRect/>
          </a:stretch>
        </p:blipFill>
        <p:spPr>
          <a:xfrm>
            <a:off x="4772989" y="2049669"/>
            <a:ext cx="2458274" cy="3201219"/>
          </a:xfrm>
          <a:prstGeom prst="rect">
            <a:avLst/>
          </a:prstGeom>
        </p:spPr>
      </p:pic>
      <p:cxnSp>
        <p:nvCxnSpPr>
          <p:cNvPr id="6" name="Straight Arrow Connector 5">
            <a:extLst>
              <a:ext uri="{FF2B5EF4-FFF2-40B4-BE49-F238E27FC236}">
                <a16:creationId xmlns:a16="http://schemas.microsoft.com/office/drawing/2014/main" id="{B6724681-6809-442A-9145-23877858DD7A}"/>
              </a:ext>
            </a:extLst>
          </p:cNvPr>
          <p:cNvCxnSpPr/>
          <p:nvPr/>
        </p:nvCxnSpPr>
        <p:spPr>
          <a:xfrm flipH="1">
            <a:off x="3798583" y="3828990"/>
            <a:ext cx="905475" cy="521558"/>
          </a:xfrm>
          <a:prstGeom prst="straightConnector1">
            <a:avLst/>
          </a:prstGeom>
          <a:ln w="635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6CD90E5-ADA0-479E-8FD5-DD926E40E54F}"/>
              </a:ext>
            </a:extLst>
          </p:cNvPr>
          <p:cNvSpPr/>
          <p:nvPr/>
        </p:nvSpPr>
        <p:spPr>
          <a:xfrm>
            <a:off x="252924" y="931288"/>
            <a:ext cx="3633376" cy="3071673"/>
          </a:xfrm>
          <a:prstGeom prst="rect">
            <a:avLst/>
          </a:prstGeom>
          <a:solidFill>
            <a:srgbClr val="FFFF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1968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sp>
        <p:nvSpPr>
          <p:cNvPr id="13" name="Title 3">
            <a:extLst>
              <a:ext uri="{FF2B5EF4-FFF2-40B4-BE49-F238E27FC236}">
                <a16:creationId xmlns:a16="http://schemas.microsoft.com/office/drawing/2014/main" id="{8586BAE7-8DC1-42D8-B8E1-C9D67F0E41DC}"/>
              </a:ext>
            </a:extLst>
          </p:cNvPr>
          <p:cNvSpPr>
            <a:spLocks noGrp="1"/>
          </p:cNvSpPr>
          <p:nvPr>
            <p:ph type="title"/>
          </p:nvPr>
        </p:nvSpPr>
        <p:spPr>
          <a:xfrm>
            <a:off x="9492988" y="3242957"/>
            <a:ext cx="2699012" cy="1556832"/>
          </a:xfrm>
        </p:spPr>
        <p:txBody>
          <a:bodyPr>
            <a:normAutofit/>
          </a:bodyPr>
          <a:lstStyle/>
          <a:p>
            <a:r>
              <a:rPr lang="en-US" sz="2800" dirty="0"/>
              <a:t>A social-structural construal</a:t>
            </a:r>
          </a:p>
        </p:txBody>
      </p:sp>
      <p:sp>
        <p:nvSpPr>
          <p:cNvPr id="14" name="Title 3">
            <a:extLst>
              <a:ext uri="{FF2B5EF4-FFF2-40B4-BE49-F238E27FC236}">
                <a16:creationId xmlns:a16="http://schemas.microsoft.com/office/drawing/2014/main" id="{4408F9A7-666E-4BC4-BD50-6F9645ABED57}"/>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39564EA-F6C1-4B83-ACFA-CEFDDD77DB52}"/>
              </a:ext>
            </a:extLst>
          </p:cNvPr>
          <p:cNvSpPr txBox="1"/>
          <p:nvPr/>
        </p:nvSpPr>
        <p:spPr>
          <a:xfrm>
            <a:off x="1858387" y="709098"/>
            <a:ext cx="2880918" cy="830997"/>
          </a:xfrm>
          <a:prstGeom prst="rect">
            <a:avLst/>
          </a:prstGeom>
          <a:noFill/>
        </p:spPr>
        <p:txBody>
          <a:bodyPr wrap="none" rtlCol="0">
            <a:spAutoFit/>
          </a:bodyPr>
          <a:lstStyle/>
          <a:p>
            <a:pPr algn="ctr"/>
            <a:r>
              <a:rPr lang="en-US" sz="2400" dirty="0">
                <a:latin typeface="Gill Sans MT" panose="020B0502020104020203" pitchFamily="34" charset="0"/>
              </a:rPr>
              <a:t>child</a:t>
            </a:r>
          </a:p>
          <a:p>
            <a:pPr algn="ctr"/>
            <a:r>
              <a:rPr lang="en-US" sz="2400" dirty="0">
                <a:latin typeface="Gill Sans MT" panose="020B0502020104020203" pitchFamily="34" charset="0"/>
              </a:rPr>
              <a:t>context * explanation</a:t>
            </a:r>
          </a:p>
        </p:txBody>
      </p:sp>
      <p:pic>
        <p:nvPicPr>
          <p:cNvPr id="36" name="Picture 2" descr="Image result for open science logo">
            <a:extLst>
              <a:ext uri="{FF2B5EF4-FFF2-40B4-BE49-F238E27FC236}">
                <a16:creationId xmlns:a16="http://schemas.microsoft.com/office/drawing/2014/main" id="{DF58ABE3-FFBE-4B2A-A5A6-8DD49681C0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3">
            <a:extLst>
              <a:ext uri="{FF2B5EF4-FFF2-40B4-BE49-F238E27FC236}">
                <a16:creationId xmlns:a16="http://schemas.microsoft.com/office/drawing/2014/main" id="{F50539EC-489E-405F-A859-18B41D8D158D}"/>
              </a:ext>
            </a:extLst>
          </p:cNvPr>
          <p:cNvSpPr txBox="1">
            <a:spLocks/>
          </p:cNvSpPr>
          <p:nvPr/>
        </p:nvSpPr>
        <p:spPr>
          <a:xfrm>
            <a:off x="6960020" y="3893437"/>
            <a:ext cx="577258" cy="4691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dirty="0">
                <a:latin typeface="Gill Sans MT" panose="020B0502020104020203" pitchFamily="34" charset="0"/>
              </a:rPr>
              <a:t>+</a:t>
            </a:r>
          </a:p>
        </p:txBody>
      </p:sp>
      <p:sp>
        <p:nvSpPr>
          <p:cNvPr id="40" name="Content Placeholder 2">
            <a:extLst>
              <a:ext uri="{FF2B5EF4-FFF2-40B4-BE49-F238E27FC236}">
                <a16:creationId xmlns:a16="http://schemas.microsoft.com/office/drawing/2014/main" id="{0759C813-0BF7-45E3-9F18-C6C4EA01CED5}"/>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Tree>
    <p:extLst>
      <p:ext uri="{BB962C8B-B14F-4D97-AF65-F5344CB8AC3E}">
        <p14:creationId xmlns:p14="http://schemas.microsoft.com/office/powerpoint/2010/main" val="2722569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10F78BD0-3FF2-40DC-A9C8-E4F40608EA20}"/>
              </a:ext>
            </a:extLst>
          </p:cNvPr>
          <p:cNvPicPr>
            <a:picLocks noChangeAspect="1"/>
          </p:cNvPicPr>
          <p:nvPr/>
        </p:nvPicPr>
        <p:blipFill>
          <a:blip r:embed="rId3">
            <a:alphaModFix/>
          </a:blip>
          <a:stretch>
            <a:fillRect/>
          </a:stretch>
        </p:blipFill>
        <p:spPr>
          <a:xfrm>
            <a:off x="140158" y="1406509"/>
            <a:ext cx="7203478" cy="5063564"/>
          </a:xfrm>
          <a:prstGeom prst="rect">
            <a:avLst/>
          </a:prstGeom>
        </p:spPr>
      </p:pic>
      <p:grpSp>
        <p:nvGrpSpPr>
          <p:cNvPr id="19" name="Group 18">
            <a:extLst>
              <a:ext uri="{FF2B5EF4-FFF2-40B4-BE49-F238E27FC236}">
                <a16:creationId xmlns:a16="http://schemas.microsoft.com/office/drawing/2014/main" id="{4DDA3393-8F69-412B-9020-A5E7AB1B8BAF}"/>
              </a:ext>
            </a:extLst>
          </p:cNvPr>
          <p:cNvGrpSpPr/>
          <p:nvPr/>
        </p:nvGrpSpPr>
        <p:grpSpPr>
          <a:xfrm>
            <a:off x="9893079" y="2142841"/>
            <a:ext cx="1618110" cy="710131"/>
            <a:chOff x="1966685" y="1784346"/>
            <a:chExt cx="2247052" cy="986151"/>
          </a:xfrm>
        </p:grpSpPr>
        <p:sp>
          <p:nvSpPr>
            <p:cNvPr id="20" name="Rectangle: Rounded Corners 19">
              <a:extLst>
                <a:ext uri="{FF2B5EF4-FFF2-40B4-BE49-F238E27FC236}">
                  <a16:creationId xmlns:a16="http://schemas.microsoft.com/office/drawing/2014/main" id="{C5891A5C-BC04-41B7-B7D1-08718EA7326E}"/>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2" name="Rectangle: Rounded Corners 21">
              <a:extLst>
                <a:ext uri="{FF2B5EF4-FFF2-40B4-BE49-F238E27FC236}">
                  <a16:creationId xmlns:a16="http://schemas.microsoft.com/office/drawing/2014/main" id="{901E78AF-6F83-4D9A-9A86-46068B1159EC}"/>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23" name="Title 3">
            <a:extLst>
              <a:ext uri="{FF2B5EF4-FFF2-40B4-BE49-F238E27FC236}">
                <a16:creationId xmlns:a16="http://schemas.microsoft.com/office/drawing/2014/main" id="{488D42D3-F618-4CCE-93B5-1A3CCE05A25D}"/>
              </a:ext>
            </a:extLst>
          </p:cNvPr>
          <p:cNvSpPr txBox="1">
            <a:spLocks/>
          </p:cNvSpPr>
          <p:nvPr/>
        </p:nvSpPr>
        <p:spPr>
          <a:xfrm>
            <a:off x="7307823" y="2533891"/>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24" name="Group 23">
            <a:extLst>
              <a:ext uri="{FF2B5EF4-FFF2-40B4-BE49-F238E27FC236}">
                <a16:creationId xmlns:a16="http://schemas.microsoft.com/office/drawing/2014/main" id="{5703BC53-A770-44EB-A12C-204E3B9602F0}"/>
              </a:ext>
            </a:extLst>
          </p:cNvPr>
          <p:cNvGrpSpPr/>
          <p:nvPr/>
        </p:nvGrpSpPr>
        <p:grpSpPr>
          <a:xfrm>
            <a:off x="9788790" y="4635328"/>
            <a:ext cx="1821320" cy="850271"/>
            <a:chOff x="7045589" y="1663711"/>
            <a:chExt cx="2529248" cy="1180763"/>
          </a:xfrm>
        </p:grpSpPr>
        <p:sp>
          <p:nvSpPr>
            <p:cNvPr id="25" name="Rectangle 24">
              <a:extLst>
                <a:ext uri="{FF2B5EF4-FFF2-40B4-BE49-F238E27FC236}">
                  <a16:creationId xmlns:a16="http://schemas.microsoft.com/office/drawing/2014/main" id="{5C84CADB-5D94-4971-A043-58689057B044}"/>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25">
              <a:extLst>
                <a:ext uri="{FF2B5EF4-FFF2-40B4-BE49-F238E27FC236}">
                  <a16:creationId xmlns:a16="http://schemas.microsoft.com/office/drawing/2014/main" id="{79230679-84AA-476B-AE71-C95E388FA797}"/>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F604DF8-7F8A-40CF-9895-106ACD33F035}"/>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8" name="Rectangle: Rounded Corners 27">
              <a:extLst>
                <a:ext uri="{FF2B5EF4-FFF2-40B4-BE49-F238E27FC236}">
                  <a16:creationId xmlns:a16="http://schemas.microsoft.com/office/drawing/2014/main" id="{1F37EB81-C5C6-48CB-AB1B-6F2635046DC8}"/>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29" name="Straight Arrow Connector 28">
            <a:extLst>
              <a:ext uri="{FF2B5EF4-FFF2-40B4-BE49-F238E27FC236}">
                <a16:creationId xmlns:a16="http://schemas.microsoft.com/office/drawing/2014/main" id="{ABB61D0E-A1E4-460D-9156-26E8E76C7576}"/>
              </a:ext>
            </a:extLst>
          </p:cNvPr>
          <p:cNvCxnSpPr/>
          <p:nvPr/>
        </p:nvCxnSpPr>
        <p:spPr>
          <a:xfrm flipV="1">
            <a:off x="8718761" y="2247391"/>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E063020-DA11-4BCE-AE28-2790ACA8358E}"/>
              </a:ext>
            </a:extLst>
          </p:cNvPr>
          <p:cNvSpPr/>
          <p:nvPr/>
        </p:nvSpPr>
        <p:spPr>
          <a:xfrm>
            <a:off x="8277822" y="3774014"/>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1" name="Rectangle 30">
            <a:extLst>
              <a:ext uri="{FF2B5EF4-FFF2-40B4-BE49-F238E27FC236}">
                <a16:creationId xmlns:a16="http://schemas.microsoft.com/office/drawing/2014/main" id="{ED59E511-5E8A-400D-93B2-91549A7D5018}"/>
              </a:ext>
            </a:extLst>
          </p:cNvPr>
          <p:cNvSpPr/>
          <p:nvPr/>
        </p:nvSpPr>
        <p:spPr>
          <a:xfrm>
            <a:off x="7319755" y="3774013"/>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cxnSp>
        <p:nvCxnSpPr>
          <p:cNvPr id="32" name="Straight Arrow Connector 31">
            <a:extLst>
              <a:ext uri="{FF2B5EF4-FFF2-40B4-BE49-F238E27FC236}">
                <a16:creationId xmlns:a16="http://schemas.microsoft.com/office/drawing/2014/main" id="{D5B19146-0B86-42F4-BD6E-50B43501F681}"/>
              </a:ext>
            </a:extLst>
          </p:cNvPr>
          <p:cNvCxnSpPr>
            <a:cxnSpLocks/>
          </p:cNvCxnSpPr>
          <p:nvPr/>
        </p:nvCxnSpPr>
        <p:spPr>
          <a:xfrm>
            <a:off x="8709449" y="3774014"/>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82D16CDD-BF0C-45D5-BBED-1725D654294E}"/>
              </a:ext>
            </a:extLst>
          </p:cNvPr>
          <p:cNvSpPr/>
          <p:nvPr/>
        </p:nvSpPr>
        <p:spPr>
          <a:xfrm>
            <a:off x="4495800" y="4090723"/>
            <a:ext cx="443404" cy="709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pic>
        <p:nvPicPr>
          <p:cNvPr id="37" name="Picture 36">
            <a:extLst>
              <a:ext uri="{FF2B5EF4-FFF2-40B4-BE49-F238E27FC236}">
                <a16:creationId xmlns:a16="http://schemas.microsoft.com/office/drawing/2014/main" id="{6DD42BDB-A492-4BA1-9CF7-3FF39F99BCF0}"/>
              </a:ext>
            </a:extLst>
          </p:cNvPr>
          <p:cNvPicPr>
            <a:picLocks noChangeAspect="1"/>
          </p:cNvPicPr>
          <p:nvPr/>
        </p:nvPicPr>
        <p:blipFill>
          <a:blip r:embed="rId4"/>
          <a:stretch>
            <a:fillRect/>
          </a:stretch>
        </p:blipFill>
        <p:spPr>
          <a:xfrm>
            <a:off x="4533239" y="4593537"/>
            <a:ext cx="367865" cy="325420"/>
          </a:xfrm>
          <a:prstGeom prst="rect">
            <a:avLst/>
          </a:prstGeom>
        </p:spPr>
      </p:pic>
      <p:sp>
        <p:nvSpPr>
          <p:cNvPr id="36" name="TextBox 35">
            <a:extLst>
              <a:ext uri="{FF2B5EF4-FFF2-40B4-BE49-F238E27FC236}">
                <a16:creationId xmlns:a16="http://schemas.microsoft.com/office/drawing/2014/main" id="{C15ACC8B-2A0A-428C-903E-05107A22C2E1}"/>
              </a:ext>
            </a:extLst>
          </p:cNvPr>
          <p:cNvSpPr txBox="1"/>
          <p:nvPr/>
        </p:nvSpPr>
        <p:spPr>
          <a:xfrm>
            <a:off x="1858387" y="709098"/>
            <a:ext cx="2880918" cy="830997"/>
          </a:xfrm>
          <a:prstGeom prst="rect">
            <a:avLst/>
          </a:prstGeom>
          <a:noFill/>
        </p:spPr>
        <p:txBody>
          <a:bodyPr wrap="none" rtlCol="0">
            <a:spAutoFit/>
          </a:bodyPr>
          <a:lstStyle/>
          <a:p>
            <a:pPr algn="ctr"/>
            <a:r>
              <a:rPr lang="en-US" sz="2400" dirty="0">
                <a:latin typeface="Gill Sans MT" panose="020B0502020104020203" pitchFamily="34" charset="0"/>
              </a:rPr>
              <a:t>child</a:t>
            </a:r>
          </a:p>
          <a:p>
            <a:pPr algn="ctr"/>
            <a:r>
              <a:rPr lang="en-US" sz="2400" dirty="0">
                <a:latin typeface="Gill Sans MT" panose="020B0502020104020203" pitchFamily="34" charset="0"/>
              </a:rPr>
              <a:t>context * explanation</a:t>
            </a:r>
          </a:p>
        </p:txBody>
      </p:sp>
      <p:pic>
        <p:nvPicPr>
          <p:cNvPr id="39" name="Picture 2" descr="Image result for open science logo">
            <a:extLst>
              <a:ext uri="{FF2B5EF4-FFF2-40B4-BE49-F238E27FC236}">
                <a16:creationId xmlns:a16="http://schemas.microsoft.com/office/drawing/2014/main" id="{795A6AE7-68E5-4E2D-95B9-97AAC7EFCE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25" y="861735"/>
            <a:ext cx="1042304" cy="392138"/>
          </a:xfrm>
          <a:prstGeom prst="rect">
            <a:avLst/>
          </a:prstGeom>
          <a:noFill/>
          <a:extLst>
            <a:ext uri="{909E8E84-426E-40DD-AFC4-6F175D3DCCD1}">
              <a14:hiddenFill xmlns:a14="http://schemas.microsoft.com/office/drawing/2010/main">
                <a:solidFill>
                  <a:srgbClr val="FFFFFF"/>
                </a:solidFill>
              </a14:hiddenFill>
            </a:ext>
          </a:extLst>
        </p:spPr>
      </p:pic>
      <p:sp>
        <p:nvSpPr>
          <p:cNvPr id="40" name="Title 3">
            <a:extLst>
              <a:ext uri="{FF2B5EF4-FFF2-40B4-BE49-F238E27FC236}">
                <a16:creationId xmlns:a16="http://schemas.microsoft.com/office/drawing/2014/main" id="{5515A19F-F7C9-4993-98D6-3EB53DFF9572}"/>
              </a:ext>
            </a:extLst>
          </p:cNvPr>
          <p:cNvSpPr txBox="1">
            <a:spLocks/>
          </p:cNvSpPr>
          <p:nvPr/>
        </p:nvSpPr>
        <p:spPr>
          <a:xfrm>
            <a:off x="6960020" y="3893437"/>
            <a:ext cx="577258" cy="4691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200" dirty="0">
                <a:latin typeface="Gill Sans MT" panose="020B0502020104020203" pitchFamily="34" charset="0"/>
              </a:rPr>
              <a:t>+</a:t>
            </a:r>
          </a:p>
        </p:txBody>
      </p:sp>
      <p:sp>
        <p:nvSpPr>
          <p:cNvPr id="41" name="Content Placeholder 2">
            <a:extLst>
              <a:ext uri="{FF2B5EF4-FFF2-40B4-BE49-F238E27FC236}">
                <a16:creationId xmlns:a16="http://schemas.microsoft.com/office/drawing/2014/main" id="{DA8C1FEC-5A23-4186-BE2C-DFED51E0F9FA}"/>
              </a:ext>
            </a:extLst>
          </p:cNvPr>
          <p:cNvSpPr txBox="1">
            <a:spLocks/>
          </p:cNvSpPr>
          <p:nvPr/>
        </p:nvSpPr>
        <p:spPr>
          <a:xfrm>
            <a:off x="0" y="0"/>
            <a:ext cx="12236823" cy="621532"/>
          </a:xfrm>
          <a:prstGeom prst="rect">
            <a:avLst/>
          </a:prstGeom>
          <a:solidFill>
            <a:schemeClr val="bg1">
              <a:lumMod val="85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tx1"/>
                </a:solidFill>
                <a:latin typeface="Gill Sans MT" panose="020B0502020104020203" pitchFamily="34" charset="0"/>
              </a:rPr>
              <a:t>Predictions</a:t>
            </a:r>
          </a:p>
        </p:txBody>
      </p:sp>
      <p:sp>
        <p:nvSpPr>
          <p:cNvPr id="33" name="Title 3">
            <a:extLst>
              <a:ext uri="{FF2B5EF4-FFF2-40B4-BE49-F238E27FC236}">
                <a16:creationId xmlns:a16="http://schemas.microsoft.com/office/drawing/2014/main" id="{281AC2F1-F757-4332-8668-7038F7DC35AC}"/>
              </a:ext>
            </a:extLst>
          </p:cNvPr>
          <p:cNvSpPr txBox="1">
            <a:spLocks/>
          </p:cNvSpPr>
          <p:nvPr/>
        </p:nvSpPr>
        <p:spPr>
          <a:xfrm>
            <a:off x="9492988" y="3242957"/>
            <a:ext cx="269901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a:lstStyle>
          <a:p>
            <a:r>
              <a:rPr lang="en-US" sz="2800"/>
              <a:t>A social-structural construal</a:t>
            </a:r>
            <a:endParaRPr lang="en-US" sz="2800" dirty="0"/>
          </a:p>
        </p:txBody>
      </p:sp>
      <p:sp>
        <p:nvSpPr>
          <p:cNvPr id="35" name="Title 3">
            <a:extLst>
              <a:ext uri="{FF2B5EF4-FFF2-40B4-BE49-F238E27FC236}">
                <a16:creationId xmlns:a16="http://schemas.microsoft.com/office/drawing/2014/main" id="{4D6D41FD-D976-4E8B-AFD0-8D457E300654}"/>
              </a:ext>
            </a:extLst>
          </p:cNvPr>
          <p:cNvSpPr txBox="1">
            <a:spLocks/>
          </p:cNvSpPr>
          <p:nvPr/>
        </p:nvSpPr>
        <p:spPr>
          <a:xfrm>
            <a:off x="9492988" y="834596"/>
            <a:ext cx="325477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Tree>
    <p:extLst>
      <p:ext uri="{BB962C8B-B14F-4D97-AF65-F5344CB8AC3E}">
        <p14:creationId xmlns:p14="http://schemas.microsoft.com/office/powerpoint/2010/main" val="7260098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469030" cy="923330"/>
          </a:xfrm>
          <a:prstGeom prst="rect">
            <a:avLst/>
          </a:prstGeom>
          <a:noFill/>
        </p:spPr>
        <p:txBody>
          <a:bodyPr wrap="square" rtlCol="0">
            <a:spAutoFit/>
          </a:bodyPr>
          <a:lstStyle/>
          <a:p>
            <a:r>
              <a:rPr lang="en-US" dirty="0">
                <a:solidFill>
                  <a:schemeClr val="tx1">
                    <a:lumMod val="75000"/>
                    <a:lumOff val="25000"/>
                  </a:schemeClr>
                </a:solidFill>
                <a:latin typeface="Gill Sans MT" panose="020B0502020104020203" pitchFamily="34" charset="0"/>
              </a:rPr>
              <a:t>Error bars = </a:t>
            </a:r>
            <a:br>
              <a:rPr lang="en-US" dirty="0">
                <a:solidFill>
                  <a:schemeClr val="tx1">
                    <a:lumMod val="75000"/>
                    <a:lumOff val="25000"/>
                  </a:schemeClr>
                </a:solidFill>
                <a:latin typeface="Gill Sans MT" panose="020B0502020104020203" pitchFamily="34" charset="0"/>
              </a:rPr>
            </a:br>
            <a:r>
              <a:rPr lang="en-US" dirty="0">
                <a:solidFill>
                  <a:schemeClr val="tx1">
                    <a:lumMod val="75000"/>
                    <a:lumOff val="25000"/>
                  </a:schemeClr>
                </a:solidFill>
                <a:latin typeface="Gill Sans MT" panose="020B0502020104020203" pitchFamily="34" charset="0"/>
              </a:rPr>
              <a:t>95% bootstrap CIs</a:t>
            </a:r>
          </a:p>
        </p:txBody>
      </p:sp>
      <p:sp>
        <p:nvSpPr>
          <p:cNvPr id="24" name="Rectangle 23">
            <a:extLst>
              <a:ext uri="{FF2B5EF4-FFF2-40B4-BE49-F238E27FC236}">
                <a16:creationId xmlns:a16="http://schemas.microsoft.com/office/drawing/2014/main" id="{4BACC784-5C69-4CE0-9A64-256D330546C2}"/>
              </a:ext>
            </a:extLst>
          </p:cNvPr>
          <p:cNvSpPr/>
          <p:nvPr/>
        </p:nvSpPr>
        <p:spPr>
          <a:xfrm>
            <a:off x="1009935" y="1617341"/>
            <a:ext cx="4339987" cy="4149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1" name="TextBox 10">
            <a:extLst>
              <a:ext uri="{FF2B5EF4-FFF2-40B4-BE49-F238E27FC236}">
                <a16:creationId xmlns:a16="http://schemas.microsoft.com/office/drawing/2014/main" id="{B47412E5-2B7D-469B-BAE0-61AE77EE47F8}"/>
              </a:ext>
            </a:extLst>
          </p:cNvPr>
          <p:cNvSpPr txBox="1"/>
          <p:nvPr/>
        </p:nvSpPr>
        <p:spPr>
          <a:xfrm>
            <a:off x="1454633" y="742460"/>
            <a:ext cx="3468194" cy="461665"/>
          </a:xfrm>
          <a:prstGeom prst="rect">
            <a:avLst/>
          </a:prstGeom>
          <a:noFill/>
        </p:spPr>
        <p:txBody>
          <a:bodyPr wrap="none" rtlCol="0">
            <a:spAutoFit/>
          </a:bodyPr>
          <a:lstStyle/>
          <a:p>
            <a:pPr algn="ctr"/>
            <a:r>
              <a:rPr lang="en-US" sz="2400" dirty="0">
                <a:latin typeface="Gill Sans MT" panose="020B0502020104020203" pitchFamily="34" charset="0"/>
              </a:rPr>
              <a:t>data collection in progress</a:t>
            </a:r>
            <a:endParaRPr lang="en-US" sz="2400" b="1" dirty="0">
              <a:latin typeface="Gill Sans MT" panose="020B0502020104020203" pitchFamily="34" charset="0"/>
            </a:endParaRPr>
          </a:p>
        </p:txBody>
      </p:sp>
      <p:sp>
        <p:nvSpPr>
          <p:cNvPr id="8" name="Rectangle 7">
            <a:extLst>
              <a:ext uri="{FF2B5EF4-FFF2-40B4-BE49-F238E27FC236}">
                <a16:creationId xmlns:a16="http://schemas.microsoft.com/office/drawing/2014/main" id="{CE5CE216-C24C-41B7-AD10-AD4CCE9BA907}"/>
              </a:ext>
            </a:extLst>
          </p:cNvPr>
          <p:cNvSpPr/>
          <p:nvPr/>
        </p:nvSpPr>
        <p:spPr>
          <a:xfrm>
            <a:off x="5854890" y="1617340"/>
            <a:ext cx="4189862" cy="4046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Rectangle 12">
            <a:extLst>
              <a:ext uri="{FF2B5EF4-FFF2-40B4-BE49-F238E27FC236}">
                <a16:creationId xmlns:a16="http://schemas.microsoft.com/office/drawing/2014/main" id="{0B468D62-7055-4EA0-B979-0243040DE76A}"/>
              </a:ext>
            </a:extLst>
          </p:cNvPr>
          <p:cNvSpPr/>
          <p:nvPr/>
        </p:nvSpPr>
        <p:spPr>
          <a:xfrm>
            <a:off x="5617426" y="1179005"/>
            <a:ext cx="4797026" cy="493559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5" name="Content Placeholder 2">
            <a:extLst>
              <a:ext uri="{FF2B5EF4-FFF2-40B4-BE49-F238E27FC236}">
                <a16:creationId xmlns:a16="http://schemas.microsoft.com/office/drawing/2014/main" id="{3B711DBD-FA90-4948-A21C-06D50531A63D}"/>
              </a:ext>
            </a:extLst>
          </p:cNvPr>
          <p:cNvSpPr txBox="1">
            <a:spLocks/>
          </p:cNvSpPr>
          <p:nvPr/>
        </p:nvSpPr>
        <p:spPr>
          <a:xfrm>
            <a:off x="0" y="0"/>
            <a:ext cx="12236823" cy="621532"/>
          </a:xfrm>
          <a:prstGeom prst="rect">
            <a:avLst/>
          </a:prstGeom>
          <a:solidFill>
            <a:schemeClr val="bg1">
              <a:lumMod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MT" panose="020B0502020104020203" pitchFamily="34" charset="0"/>
              </a:rPr>
              <a:t>Results</a:t>
            </a:r>
          </a:p>
        </p:txBody>
      </p:sp>
      <p:sp>
        <p:nvSpPr>
          <p:cNvPr id="17" name="Content Placeholder 2">
            <a:extLst>
              <a:ext uri="{FF2B5EF4-FFF2-40B4-BE49-F238E27FC236}">
                <a16:creationId xmlns:a16="http://schemas.microsoft.com/office/drawing/2014/main" id="{12686481-D5AF-4C42-AD13-7CB2A12D6306}"/>
              </a:ext>
            </a:extLst>
          </p:cNvPr>
          <p:cNvSpPr txBox="1">
            <a:spLocks/>
          </p:cNvSpPr>
          <p:nvPr/>
        </p:nvSpPr>
        <p:spPr>
          <a:xfrm>
            <a:off x="55420" y="6205673"/>
            <a:ext cx="5121014"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a:t>N = 38 (~9/cell) out of</a:t>
            </a:r>
            <a:br>
              <a:rPr lang="en-US" sz="2000"/>
            </a:br>
            <a:r>
              <a:rPr lang="en-US" sz="2000"/>
              <a:t>target 196 (49/cell) </a:t>
            </a:r>
            <a:r>
              <a:rPr lang="en-US" sz="2000" b="1"/>
              <a:t>5 and 6 year olds</a:t>
            </a:r>
            <a:endParaRPr lang="en-US" sz="2000" dirty="0"/>
          </a:p>
        </p:txBody>
      </p:sp>
      <p:sp>
        <p:nvSpPr>
          <p:cNvPr id="12" name="Rectangle 11">
            <a:extLst>
              <a:ext uri="{FF2B5EF4-FFF2-40B4-BE49-F238E27FC236}">
                <a16:creationId xmlns:a16="http://schemas.microsoft.com/office/drawing/2014/main" id="{7F342AA9-A31E-4ACD-9352-497D727E78A2}"/>
              </a:ext>
            </a:extLst>
          </p:cNvPr>
          <p:cNvSpPr/>
          <p:nvPr/>
        </p:nvSpPr>
        <p:spPr>
          <a:xfrm>
            <a:off x="9249339" y="6334481"/>
            <a:ext cx="2760692" cy="400110"/>
          </a:xfrm>
          <a:prstGeom prst="rect">
            <a:avLst/>
          </a:prstGeom>
        </p:spPr>
        <p:txBody>
          <a:bodyPr wrap="none">
            <a:spAutoFit/>
          </a:bodyPr>
          <a:lstStyle/>
          <a:p>
            <a:pPr marL="568325" indent="-568325">
              <a:buNone/>
            </a:pPr>
            <a:r>
              <a:rPr lang="en-US" sz="2000" dirty="0">
                <a:solidFill>
                  <a:schemeClr val="bg1">
                    <a:lumMod val="65000"/>
                  </a:schemeClr>
                </a:solidFill>
                <a:latin typeface="Gill Sans MT" panose="020B0502020104020203" pitchFamily="34" charset="0"/>
              </a:rPr>
              <a:t>N = 183 (46/cell) </a:t>
            </a:r>
            <a:r>
              <a:rPr lang="en-US" sz="2000" b="1" dirty="0">
                <a:solidFill>
                  <a:schemeClr val="bg1">
                    <a:lumMod val="65000"/>
                  </a:schemeClr>
                </a:solidFill>
                <a:latin typeface="Gill Sans MT" panose="020B0502020104020203" pitchFamily="34" charset="0"/>
              </a:rPr>
              <a:t>adults</a:t>
            </a:r>
            <a:endParaRPr lang="en-US" sz="200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2009076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3" name="TextBox 22">
            <a:extLst>
              <a:ext uri="{FF2B5EF4-FFF2-40B4-BE49-F238E27FC236}">
                <a16:creationId xmlns:a16="http://schemas.microsoft.com/office/drawing/2014/main" id="{341CD486-5764-4264-B056-17C9CCAAD49B}"/>
              </a:ext>
            </a:extLst>
          </p:cNvPr>
          <p:cNvSpPr txBox="1"/>
          <p:nvPr/>
        </p:nvSpPr>
        <p:spPr>
          <a:xfrm>
            <a:off x="10541001" y="4178317"/>
            <a:ext cx="1469030" cy="923330"/>
          </a:xfrm>
          <a:prstGeom prst="rect">
            <a:avLst/>
          </a:prstGeom>
          <a:noFill/>
        </p:spPr>
        <p:txBody>
          <a:bodyPr wrap="square" rtlCol="0">
            <a:spAutoFit/>
          </a:bodyPr>
          <a:lstStyle/>
          <a:p>
            <a:r>
              <a:rPr lang="en-US" dirty="0">
                <a:solidFill>
                  <a:schemeClr val="tx1">
                    <a:lumMod val="75000"/>
                    <a:lumOff val="25000"/>
                  </a:schemeClr>
                </a:solidFill>
                <a:latin typeface="Gill Sans MT" panose="020B0502020104020203" pitchFamily="34" charset="0"/>
              </a:rPr>
              <a:t>Error bars = </a:t>
            </a:r>
            <a:br>
              <a:rPr lang="en-US" dirty="0">
                <a:solidFill>
                  <a:schemeClr val="tx1">
                    <a:lumMod val="75000"/>
                    <a:lumOff val="25000"/>
                  </a:schemeClr>
                </a:solidFill>
                <a:latin typeface="Gill Sans MT" panose="020B0502020104020203" pitchFamily="34" charset="0"/>
              </a:rPr>
            </a:br>
            <a:r>
              <a:rPr lang="en-US" dirty="0">
                <a:solidFill>
                  <a:schemeClr val="tx1">
                    <a:lumMod val="75000"/>
                    <a:lumOff val="25000"/>
                  </a:schemeClr>
                </a:solidFill>
                <a:latin typeface="Gill Sans MT" panose="020B0502020104020203" pitchFamily="34" charset="0"/>
              </a:rPr>
              <a:t>95% bootstrap CIs</a:t>
            </a:r>
          </a:p>
        </p:txBody>
      </p:sp>
      <p:sp>
        <p:nvSpPr>
          <p:cNvPr id="11" name="TextBox 10">
            <a:extLst>
              <a:ext uri="{FF2B5EF4-FFF2-40B4-BE49-F238E27FC236}">
                <a16:creationId xmlns:a16="http://schemas.microsoft.com/office/drawing/2014/main" id="{B47412E5-2B7D-469B-BAE0-61AE77EE47F8}"/>
              </a:ext>
            </a:extLst>
          </p:cNvPr>
          <p:cNvSpPr txBox="1"/>
          <p:nvPr/>
        </p:nvSpPr>
        <p:spPr>
          <a:xfrm>
            <a:off x="1454633" y="742460"/>
            <a:ext cx="3468194" cy="461665"/>
          </a:xfrm>
          <a:prstGeom prst="rect">
            <a:avLst/>
          </a:prstGeom>
          <a:noFill/>
        </p:spPr>
        <p:txBody>
          <a:bodyPr wrap="none" rtlCol="0">
            <a:spAutoFit/>
          </a:bodyPr>
          <a:lstStyle/>
          <a:p>
            <a:pPr algn="ctr"/>
            <a:r>
              <a:rPr lang="en-US" sz="2400" dirty="0">
                <a:latin typeface="Gill Sans MT" panose="020B0502020104020203" pitchFamily="34" charset="0"/>
              </a:rPr>
              <a:t>data collection in progress</a:t>
            </a:r>
            <a:endParaRPr lang="en-US" sz="2400" b="1" dirty="0">
              <a:latin typeface="Gill Sans MT" panose="020B0502020104020203" pitchFamily="34" charset="0"/>
            </a:endParaRPr>
          </a:p>
        </p:txBody>
      </p:sp>
      <p:sp>
        <p:nvSpPr>
          <p:cNvPr id="13" name="Rectangle 12">
            <a:extLst>
              <a:ext uri="{FF2B5EF4-FFF2-40B4-BE49-F238E27FC236}">
                <a16:creationId xmlns:a16="http://schemas.microsoft.com/office/drawing/2014/main" id="{054706F8-DBBB-4E58-8CF1-B26CEA5988BA}"/>
              </a:ext>
            </a:extLst>
          </p:cNvPr>
          <p:cNvSpPr/>
          <p:nvPr/>
        </p:nvSpPr>
        <p:spPr>
          <a:xfrm>
            <a:off x="5854890" y="1617340"/>
            <a:ext cx="4189862" cy="4046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4" name="Rectangle 13">
            <a:extLst>
              <a:ext uri="{FF2B5EF4-FFF2-40B4-BE49-F238E27FC236}">
                <a16:creationId xmlns:a16="http://schemas.microsoft.com/office/drawing/2014/main" id="{4E3E2280-2B4A-454D-A142-95D87D1FAF17}"/>
              </a:ext>
            </a:extLst>
          </p:cNvPr>
          <p:cNvSpPr/>
          <p:nvPr/>
        </p:nvSpPr>
        <p:spPr>
          <a:xfrm>
            <a:off x="5617426" y="1179005"/>
            <a:ext cx="4797026" cy="4935592"/>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5" name="Content Placeholder 2">
            <a:extLst>
              <a:ext uri="{FF2B5EF4-FFF2-40B4-BE49-F238E27FC236}">
                <a16:creationId xmlns:a16="http://schemas.microsoft.com/office/drawing/2014/main" id="{F751F2C9-6970-431B-A5CD-E0CC473A7D29}"/>
              </a:ext>
            </a:extLst>
          </p:cNvPr>
          <p:cNvSpPr txBox="1">
            <a:spLocks/>
          </p:cNvSpPr>
          <p:nvPr/>
        </p:nvSpPr>
        <p:spPr>
          <a:xfrm>
            <a:off x="0" y="0"/>
            <a:ext cx="12236823" cy="621532"/>
          </a:xfrm>
          <a:prstGeom prst="rect">
            <a:avLst/>
          </a:prstGeom>
          <a:solidFill>
            <a:schemeClr val="bg1">
              <a:lumMod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MT" panose="020B0502020104020203" pitchFamily="34" charset="0"/>
              </a:rPr>
              <a:t>Results</a:t>
            </a:r>
          </a:p>
        </p:txBody>
      </p:sp>
      <p:sp>
        <p:nvSpPr>
          <p:cNvPr id="17" name="Content Placeholder 2">
            <a:extLst>
              <a:ext uri="{FF2B5EF4-FFF2-40B4-BE49-F238E27FC236}">
                <a16:creationId xmlns:a16="http://schemas.microsoft.com/office/drawing/2014/main" id="{02ACC430-2475-47AA-808F-75A2DF972696}"/>
              </a:ext>
            </a:extLst>
          </p:cNvPr>
          <p:cNvSpPr txBox="1">
            <a:spLocks/>
          </p:cNvSpPr>
          <p:nvPr/>
        </p:nvSpPr>
        <p:spPr>
          <a:xfrm>
            <a:off x="55420" y="6205673"/>
            <a:ext cx="5121014"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a:t>N = 38 (~9/cell) out of</a:t>
            </a:r>
            <a:br>
              <a:rPr lang="en-US" sz="2000"/>
            </a:br>
            <a:r>
              <a:rPr lang="en-US" sz="2000"/>
              <a:t>target 196 (49/cell) </a:t>
            </a:r>
            <a:r>
              <a:rPr lang="en-US" sz="2000" b="1"/>
              <a:t>5 and 6 year olds</a:t>
            </a:r>
            <a:endParaRPr lang="en-US" sz="2000" dirty="0"/>
          </a:p>
        </p:txBody>
      </p:sp>
      <p:sp>
        <p:nvSpPr>
          <p:cNvPr id="10" name="Rectangle 9">
            <a:extLst>
              <a:ext uri="{FF2B5EF4-FFF2-40B4-BE49-F238E27FC236}">
                <a16:creationId xmlns:a16="http://schemas.microsoft.com/office/drawing/2014/main" id="{FB23F54B-5696-4056-B317-D5CF9955CB40}"/>
              </a:ext>
            </a:extLst>
          </p:cNvPr>
          <p:cNvSpPr/>
          <p:nvPr/>
        </p:nvSpPr>
        <p:spPr>
          <a:xfrm>
            <a:off x="9249339" y="6334481"/>
            <a:ext cx="2760692" cy="400110"/>
          </a:xfrm>
          <a:prstGeom prst="rect">
            <a:avLst/>
          </a:prstGeom>
        </p:spPr>
        <p:txBody>
          <a:bodyPr wrap="none">
            <a:spAutoFit/>
          </a:bodyPr>
          <a:lstStyle/>
          <a:p>
            <a:pPr marL="568325" indent="-568325">
              <a:buNone/>
            </a:pPr>
            <a:r>
              <a:rPr lang="en-US" sz="2000" dirty="0">
                <a:solidFill>
                  <a:schemeClr val="bg1">
                    <a:lumMod val="65000"/>
                  </a:schemeClr>
                </a:solidFill>
                <a:latin typeface="Gill Sans MT" panose="020B0502020104020203" pitchFamily="34" charset="0"/>
              </a:rPr>
              <a:t>N = 183 (46/cell) </a:t>
            </a:r>
            <a:r>
              <a:rPr lang="en-US" sz="2000" b="1" dirty="0">
                <a:solidFill>
                  <a:schemeClr val="bg1">
                    <a:lumMod val="65000"/>
                  </a:schemeClr>
                </a:solidFill>
                <a:latin typeface="Gill Sans MT" panose="020B0502020104020203" pitchFamily="34" charset="0"/>
              </a:rPr>
              <a:t>adults</a:t>
            </a:r>
            <a:endParaRPr lang="en-US" sz="200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13622967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CB05C-309C-47A5-909E-6785D5118191}"/>
              </a:ext>
            </a:extLst>
          </p:cNvPr>
          <p:cNvPicPr>
            <a:picLocks noChangeAspect="1"/>
          </p:cNvPicPr>
          <p:nvPr/>
        </p:nvPicPr>
        <p:blipFill>
          <a:blip r:embed="rId3"/>
          <a:stretch>
            <a:fillRect/>
          </a:stretch>
        </p:blipFill>
        <p:spPr>
          <a:xfrm>
            <a:off x="83111" y="1059868"/>
            <a:ext cx="12053469" cy="5424060"/>
          </a:xfrm>
          <a:prstGeom prst="rect">
            <a:avLst/>
          </a:prstGeom>
        </p:spPr>
      </p:pic>
      <p:sp>
        <p:nvSpPr>
          <p:cNvPr id="21" name="Content Placeholder 2">
            <a:extLst>
              <a:ext uri="{FF2B5EF4-FFF2-40B4-BE49-F238E27FC236}">
                <a16:creationId xmlns:a16="http://schemas.microsoft.com/office/drawing/2014/main" id="{758A1004-519A-4582-A550-063211E2A2EB}"/>
              </a:ext>
            </a:extLst>
          </p:cNvPr>
          <p:cNvSpPr>
            <a:spLocks noGrp="1"/>
          </p:cNvSpPr>
          <p:nvPr>
            <p:ph idx="1"/>
          </p:nvPr>
        </p:nvSpPr>
        <p:spPr>
          <a:xfrm>
            <a:off x="55420" y="6205673"/>
            <a:ext cx="5121014"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
        <p:nvSpPr>
          <p:cNvPr id="8" name="TextBox 7">
            <a:extLst>
              <a:ext uri="{FF2B5EF4-FFF2-40B4-BE49-F238E27FC236}">
                <a16:creationId xmlns:a16="http://schemas.microsoft.com/office/drawing/2014/main" id="{DF53C2C9-3602-4086-80FF-D223B8D460C2}"/>
              </a:ext>
            </a:extLst>
          </p:cNvPr>
          <p:cNvSpPr txBox="1"/>
          <p:nvPr/>
        </p:nvSpPr>
        <p:spPr>
          <a:xfrm>
            <a:off x="6463087" y="742460"/>
            <a:ext cx="3062441" cy="461665"/>
          </a:xfrm>
          <a:prstGeom prst="rect">
            <a:avLst/>
          </a:prstGeom>
          <a:noFill/>
        </p:spPr>
        <p:txBody>
          <a:bodyPr wrap="none" rtlCol="0">
            <a:spAutoFit/>
          </a:bodyPr>
          <a:lstStyle/>
          <a:p>
            <a:pPr algn="ctr"/>
            <a:r>
              <a:rPr lang="en-US" sz="2400" dirty="0">
                <a:latin typeface="Gill Sans MT" panose="020B0502020104020203" pitchFamily="34" charset="0"/>
              </a:rPr>
              <a:t>main effect of </a:t>
            </a:r>
            <a:r>
              <a:rPr lang="en-US" sz="2400" b="1" dirty="0">
                <a:latin typeface="Gill Sans MT" panose="020B0502020104020203" pitchFamily="34" charset="0"/>
              </a:rPr>
              <a:t>context</a:t>
            </a:r>
          </a:p>
        </p:txBody>
      </p:sp>
      <p:sp>
        <p:nvSpPr>
          <p:cNvPr id="9" name="TextBox 8">
            <a:extLst>
              <a:ext uri="{FF2B5EF4-FFF2-40B4-BE49-F238E27FC236}">
                <a16:creationId xmlns:a16="http://schemas.microsoft.com/office/drawing/2014/main" id="{04D15F4B-584D-4168-A199-898FFF937ECC}"/>
              </a:ext>
            </a:extLst>
          </p:cNvPr>
          <p:cNvSpPr txBox="1"/>
          <p:nvPr/>
        </p:nvSpPr>
        <p:spPr>
          <a:xfrm>
            <a:off x="10541001" y="4178317"/>
            <a:ext cx="1469030" cy="923330"/>
          </a:xfrm>
          <a:prstGeom prst="rect">
            <a:avLst/>
          </a:prstGeom>
          <a:noFill/>
        </p:spPr>
        <p:txBody>
          <a:bodyPr wrap="square" rtlCol="0">
            <a:spAutoFit/>
          </a:bodyPr>
          <a:lstStyle/>
          <a:p>
            <a:r>
              <a:rPr lang="en-US" dirty="0">
                <a:solidFill>
                  <a:schemeClr val="tx1">
                    <a:lumMod val="75000"/>
                    <a:lumOff val="25000"/>
                  </a:schemeClr>
                </a:solidFill>
                <a:latin typeface="Gill Sans MT" panose="020B0502020104020203" pitchFamily="34" charset="0"/>
              </a:rPr>
              <a:t>Error bars = </a:t>
            </a:r>
            <a:br>
              <a:rPr lang="en-US" dirty="0">
                <a:solidFill>
                  <a:schemeClr val="tx1">
                    <a:lumMod val="75000"/>
                    <a:lumOff val="25000"/>
                  </a:schemeClr>
                </a:solidFill>
                <a:latin typeface="Gill Sans MT" panose="020B0502020104020203" pitchFamily="34" charset="0"/>
              </a:rPr>
            </a:br>
            <a:r>
              <a:rPr lang="en-US" dirty="0">
                <a:solidFill>
                  <a:schemeClr val="tx1">
                    <a:lumMod val="75000"/>
                    <a:lumOff val="25000"/>
                  </a:schemeClr>
                </a:solidFill>
                <a:latin typeface="Gill Sans MT" panose="020B0502020104020203" pitchFamily="34" charset="0"/>
              </a:rPr>
              <a:t>95% bootstrap CIs</a:t>
            </a:r>
          </a:p>
        </p:txBody>
      </p:sp>
      <p:sp>
        <p:nvSpPr>
          <p:cNvPr id="11" name="TextBox 10">
            <a:extLst>
              <a:ext uri="{FF2B5EF4-FFF2-40B4-BE49-F238E27FC236}">
                <a16:creationId xmlns:a16="http://schemas.microsoft.com/office/drawing/2014/main" id="{370F147D-B81B-4239-8042-1A18487EA4F0}"/>
              </a:ext>
            </a:extLst>
          </p:cNvPr>
          <p:cNvSpPr txBox="1"/>
          <p:nvPr/>
        </p:nvSpPr>
        <p:spPr>
          <a:xfrm>
            <a:off x="1454633" y="742460"/>
            <a:ext cx="3468194" cy="461665"/>
          </a:xfrm>
          <a:prstGeom prst="rect">
            <a:avLst/>
          </a:prstGeom>
          <a:noFill/>
        </p:spPr>
        <p:txBody>
          <a:bodyPr wrap="none" rtlCol="0">
            <a:spAutoFit/>
          </a:bodyPr>
          <a:lstStyle/>
          <a:p>
            <a:pPr algn="ctr"/>
            <a:r>
              <a:rPr lang="en-US" sz="2400" dirty="0">
                <a:latin typeface="Gill Sans MT" panose="020B0502020104020203" pitchFamily="34" charset="0"/>
              </a:rPr>
              <a:t>data collection in progress</a:t>
            </a:r>
            <a:endParaRPr lang="en-US" sz="2400" b="1" dirty="0">
              <a:latin typeface="Gill Sans MT" panose="020B0502020104020203" pitchFamily="34" charset="0"/>
            </a:endParaRPr>
          </a:p>
        </p:txBody>
      </p:sp>
      <p:sp>
        <p:nvSpPr>
          <p:cNvPr id="12" name="Rectangle 11">
            <a:extLst>
              <a:ext uri="{FF2B5EF4-FFF2-40B4-BE49-F238E27FC236}">
                <a16:creationId xmlns:a16="http://schemas.microsoft.com/office/drawing/2014/main" id="{77BB7F40-92AE-4231-B9C0-B93A5B3B4592}"/>
              </a:ext>
            </a:extLst>
          </p:cNvPr>
          <p:cNvSpPr/>
          <p:nvPr/>
        </p:nvSpPr>
        <p:spPr>
          <a:xfrm>
            <a:off x="9249339" y="6334481"/>
            <a:ext cx="2760692" cy="400110"/>
          </a:xfrm>
          <a:prstGeom prst="rect">
            <a:avLst/>
          </a:prstGeom>
        </p:spPr>
        <p:txBody>
          <a:bodyPr wrap="none">
            <a:spAutoFit/>
          </a:bodyPr>
          <a:lstStyle/>
          <a:p>
            <a:pPr marL="568325" indent="-568325">
              <a:buNone/>
            </a:pPr>
            <a:r>
              <a:rPr lang="en-US" sz="2000" dirty="0">
                <a:latin typeface="Gill Sans MT" panose="020B0502020104020203" pitchFamily="34" charset="0"/>
              </a:rPr>
              <a:t>N = 183 (46/cell) </a:t>
            </a:r>
            <a:r>
              <a:rPr lang="en-US" sz="2000" b="1" dirty="0">
                <a:latin typeface="Gill Sans MT" panose="020B0502020104020203" pitchFamily="34" charset="0"/>
              </a:rPr>
              <a:t>adults</a:t>
            </a:r>
            <a:endParaRPr lang="en-US" sz="2000" dirty="0">
              <a:latin typeface="Gill Sans MT" panose="020B0502020104020203" pitchFamily="34" charset="0"/>
            </a:endParaRPr>
          </a:p>
        </p:txBody>
      </p:sp>
      <p:sp>
        <p:nvSpPr>
          <p:cNvPr id="13" name="Content Placeholder 2">
            <a:extLst>
              <a:ext uri="{FF2B5EF4-FFF2-40B4-BE49-F238E27FC236}">
                <a16:creationId xmlns:a16="http://schemas.microsoft.com/office/drawing/2014/main" id="{B9DA5551-EBD3-4F79-BDCB-560CADA31A7A}"/>
              </a:ext>
            </a:extLst>
          </p:cNvPr>
          <p:cNvSpPr txBox="1">
            <a:spLocks/>
          </p:cNvSpPr>
          <p:nvPr/>
        </p:nvSpPr>
        <p:spPr>
          <a:xfrm>
            <a:off x="0" y="0"/>
            <a:ext cx="12236823" cy="621532"/>
          </a:xfrm>
          <a:prstGeom prst="rect">
            <a:avLst/>
          </a:prstGeom>
          <a:solidFill>
            <a:schemeClr val="bg1">
              <a:lumMod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MT" panose="020B0502020104020203" pitchFamily="34" charset="0"/>
              </a:rPr>
              <a:t>Results</a:t>
            </a:r>
          </a:p>
        </p:txBody>
      </p:sp>
    </p:spTree>
    <p:extLst>
      <p:ext uri="{BB962C8B-B14F-4D97-AF65-F5344CB8AC3E}">
        <p14:creationId xmlns:p14="http://schemas.microsoft.com/office/powerpoint/2010/main" val="298415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itle 3">
            <a:extLst>
              <a:ext uri="{FF2B5EF4-FFF2-40B4-BE49-F238E27FC236}">
                <a16:creationId xmlns:a16="http://schemas.microsoft.com/office/drawing/2014/main" id="{FFE7F939-C5E2-4CA3-AA30-32D7BB54665B}"/>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
        <p:nvSpPr>
          <p:cNvPr id="22" name="Title 3">
            <a:extLst>
              <a:ext uri="{FF2B5EF4-FFF2-40B4-BE49-F238E27FC236}">
                <a16:creationId xmlns:a16="http://schemas.microsoft.com/office/drawing/2014/main" id="{29C1214C-AD34-4936-B933-F2AC02E08E7A}"/>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construal</a:t>
            </a:r>
          </a:p>
        </p:txBody>
      </p:sp>
    </p:spTree>
    <p:extLst>
      <p:ext uri="{BB962C8B-B14F-4D97-AF65-F5344CB8AC3E}">
        <p14:creationId xmlns:p14="http://schemas.microsoft.com/office/powerpoint/2010/main" val="47829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sp>
        <p:nvSpPr>
          <p:cNvPr id="39" name="Rectangle 38">
            <a:extLst>
              <a:ext uri="{FF2B5EF4-FFF2-40B4-BE49-F238E27FC236}">
                <a16:creationId xmlns:a16="http://schemas.microsoft.com/office/drawing/2014/main" id="{639D59B7-A9EB-4914-AE6A-3985DF553497}"/>
              </a:ext>
            </a:extLst>
          </p:cNvPr>
          <p:cNvSpPr/>
          <p:nvPr/>
        </p:nvSpPr>
        <p:spPr>
          <a:xfrm>
            <a:off x="7806419" y="2858773"/>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0" name="Rectangle 39">
            <a:extLst>
              <a:ext uri="{FF2B5EF4-FFF2-40B4-BE49-F238E27FC236}">
                <a16:creationId xmlns:a16="http://schemas.microsoft.com/office/drawing/2014/main" id="{D13EFA57-E316-413F-AC9C-C77C7D396328}"/>
              </a:ext>
            </a:extLst>
          </p:cNvPr>
          <p:cNvSpPr/>
          <p:nvPr/>
        </p:nvSpPr>
        <p:spPr>
          <a:xfrm>
            <a:off x="6848352" y="2858772"/>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D600FB8A-02DF-4D2A-BC38-B59D9C386729}"/>
              </a:ext>
            </a:extLst>
          </p:cNvPr>
          <p:cNvSpPr txBox="1">
            <a:spLocks/>
          </p:cNvSpPr>
          <p:nvPr/>
        </p:nvSpPr>
        <p:spPr>
          <a:xfrm>
            <a:off x="6362150" y="2926498"/>
            <a:ext cx="426863" cy="71063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23" name="Title 3">
            <a:extLst>
              <a:ext uri="{FF2B5EF4-FFF2-40B4-BE49-F238E27FC236}">
                <a16:creationId xmlns:a16="http://schemas.microsoft.com/office/drawing/2014/main" id="{9983385D-A4B5-473A-84B2-EBC66C8B1490}"/>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
        <p:nvSpPr>
          <p:cNvPr id="24" name="Title 3">
            <a:extLst>
              <a:ext uri="{FF2B5EF4-FFF2-40B4-BE49-F238E27FC236}">
                <a16:creationId xmlns:a16="http://schemas.microsoft.com/office/drawing/2014/main" id="{BF9FB188-6B52-42E8-834B-DD7825123458}"/>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construal</a:t>
            </a:r>
          </a:p>
        </p:txBody>
      </p:sp>
      <p:sp>
        <p:nvSpPr>
          <p:cNvPr id="25" name="Rectangle 24">
            <a:extLst>
              <a:ext uri="{FF2B5EF4-FFF2-40B4-BE49-F238E27FC236}">
                <a16:creationId xmlns:a16="http://schemas.microsoft.com/office/drawing/2014/main" id="{99433BEE-1A6D-4B85-A8C9-4C9A7E6034E7}"/>
              </a:ext>
            </a:extLst>
          </p:cNvPr>
          <p:cNvSpPr/>
          <p:nvPr/>
        </p:nvSpPr>
        <p:spPr>
          <a:xfrm>
            <a:off x="260184" y="2579807"/>
            <a:ext cx="6096000" cy="1815882"/>
          </a:xfrm>
          <a:prstGeom prst="rect">
            <a:avLst/>
          </a:prstGeom>
          <a:solidFill>
            <a:srgbClr val="FFFFDD"/>
          </a:solidFill>
          <a:ln>
            <a:solidFill>
              <a:schemeClr val="bg1">
                <a:lumMod val="6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a:t>
            </a:r>
            <a:r>
              <a:rPr lang="en-US" sz="2800" b="1" dirty="0">
                <a:solidFill>
                  <a:prstClr val="black"/>
                </a:solidFill>
                <a:latin typeface="Gill Sans MT" panose="020B0502020104020203" pitchFamily="34" charset="0"/>
              </a:rPr>
              <a:t>contextual information </a:t>
            </a:r>
            <a:r>
              <a:rPr lang="en-US" sz="2800" dirty="0">
                <a:solidFill>
                  <a:prstClr val="black"/>
                </a:solidFill>
                <a:latin typeface="Gill Sans MT" panose="020B0502020104020203" pitchFamily="34" charset="0"/>
              </a:rPr>
              <a:t>about the structural factors at play.</a:t>
            </a:r>
          </a:p>
        </p:txBody>
      </p:sp>
    </p:spTree>
    <p:extLst>
      <p:ext uri="{BB962C8B-B14F-4D97-AF65-F5344CB8AC3E}">
        <p14:creationId xmlns:p14="http://schemas.microsoft.com/office/powerpoint/2010/main" val="397219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sp>
        <p:nvSpPr>
          <p:cNvPr id="38" name="Rectangle 37">
            <a:extLst>
              <a:ext uri="{FF2B5EF4-FFF2-40B4-BE49-F238E27FC236}">
                <a16:creationId xmlns:a16="http://schemas.microsoft.com/office/drawing/2014/main" id="{01EFC101-03C8-419A-B732-7481A726EC1D}"/>
              </a:ext>
            </a:extLst>
          </p:cNvPr>
          <p:cNvSpPr/>
          <p:nvPr/>
        </p:nvSpPr>
        <p:spPr>
          <a:xfrm>
            <a:off x="260184" y="2579807"/>
            <a:ext cx="6096000" cy="1815882"/>
          </a:xfrm>
          <a:prstGeom prst="rect">
            <a:avLst/>
          </a:prstGeom>
          <a:solidFill>
            <a:srgbClr val="FFFFDD"/>
          </a:solidFill>
          <a:ln>
            <a:solidFill>
              <a:schemeClr val="bg1">
                <a:lumMod val="6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a:t>
            </a:r>
            <a:r>
              <a:rPr lang="en-US" sz="2800" b="1" dirty="0">
                <a:solidFill>
                  <a:prstClr val="black"/>
                </a:solidFill>
                <a:latin typeface="Gill Sans MT" panose="020B0502020104020203" pitchFamily="34" charset="0"/>
              </a:rPr>
              <a:t>contextual information </a:t>
            </a:r>
            <a:r>
              <a:rPr lang="en-US" sz="2800" dirty="0">
                <a:solidFill>
                  <a:prstClr val="black"/>
                </a:solidFill>
                <a:latin typeface="Gill Sans MT" panose="020B0502020104020203" pitchFamily="34" charset="0"/>
              </a:rPr>
              <a:t>about the structural factors at play.</a:t>
            </a:r>
          </a:p>
        </p:txBody>
      </p:sp>
      <p:sp>
        <p:nvSpPr>
          <p:cNvPr id="39" name="Rectangle 38">
            <a:extLst>
              <a:ext uri="{FF2B5EF4-FFF2-40B4-BE49-F238E27FC236}">
                <a16:creationId xmlns:a16="http://schemas.microsoft.com/office/drawing/2014/main" id="{639D59B7-A9EB-4914-AE6A-3985DF553497}"/>
              </a:ext>
            </a:extLst>
          </p:cNvPr>
          <p:cNvSpPr/>
          <p:nvPr/>
        </p:nvSpPr>
        <p:spPr>
          <a:xfrm>
            <a:off x="7806419" y="2858773"/>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0" name="Rectangle 39">
            <a:extLst>
              <a:ext uri="{FF2B5EF4-FFF2-40B4-BE49-F238E27FC236}">
                <a16:creationId xmlns:a16="http://schemas.microsoft.com/office/drawing/2014/main" id="{D13EFA57-E316-413F-AC9C-C77C7D396328}"/>
              </a:ext>
            </a:extLst>
          </p:cNvPr>
          <p:cNvSpPr/>
          <p:nvPr/>
        </p:nvSpPr>
        <p:spPr>
          <a:xfrm>
            <a:off x="6848352" y="2858772"/>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D600FB8A-02DF-4D2A-BC38-B59D9C386729}"/>
              </a:ext>
            </a:extLst>
          </p:cNvPr>
          <p:cNvSpPr txBox="1">
            <a:spLocks/>
          </p:cNvSpPr>
          <p:nvPr/>
        </p:nvSpPr>
        <p:spPr>
          <a:xfrm>
            <a:off x="6362150" y="2926498"/>
            <a:ext cx="426863" cy="71063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22" name="Rectangle 21">
            <a:extLst>
              <a:ext uri="{FF2B5EF4-FFF2-40B4-BE49-F238E27FC236}">
                <a16:creationId xmlns:a16="http://schemas.microsoft.com/office/drawing/2014/main" id="{F95C20EF-FA70-4633-893F-2C67FA1596F1}"/>
              </a:ext>
            </a:extLst>
          </p:cNvPr>
          <p:cNvSpPr/>
          <p:nvPr/>
        </p:nvSpPr>
        <p:spPr>
          <a:xfrm>
            <a:off x="209464" y="4978822"/>
            <a:ext cx="6146720" cy="1384995"/>
          </a:xfrm>
          <a:prstGeom prst="rect">
            <a:avLst/>
          </a:prstGeom>
          <a:solidFill>
            <a:schemeClr val="accent1">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pPr lvl="0" algn="ctr"/>
            <a:r>
              <a:rPr lang="en-US" sz="2800" dirty="0">
                <a:solidFill>
                  <a:prstClr val="black"/>
                </a:solidFill>
                <a:latin typeface="Gill Sans MT" panose="020B0502020104020203" pitchFamily="34" charset="0"/>
              </a:rPr>
              <a:t>How do children </a:t>
            </a:r>
            <a:r>
              <a:rPr lang="en-US" sz="2800" b="1" dirty="0">
                <a:solidFill>
                  <a:prstClr val="black"/>
                </a:solidFill>
                <a:latin typeface="Gill Sans MT" panose="020B0502020104020203" pitchFamily="34" charset="0"/>
              </a:rPr>
              <a:t>integrate linguistic and contextual information </a:t>
            </a:r>
            <a:r>
              <a:rPr lang="en-US" sz="2800" dirty="0">
                <a:solidFill>
                  <a:prstClr val="black"/>
                </a:solidFill>
                <a:latin typeface="Gill Sans MT" panose="020B0502020104020203" pitchFamily="34" charset="0"/>
              </a:rPr>
              <a:t>when developing category representations?</a:t>
            </a:r>
            <a:endParaRPr lang="en-US" sz="2800" b="1" dirty="0">
              <a:solidFill>
                <a:prstClr val="black"/>
              </a:solidFill>
              <a:latin typeface="Gill Sans MT" panose="020B0502020104020203" pitchFamily="34" charset="0"/>
            </a:endParaRPr>
          </a:p>
        </p:txBody>
      </p:sp>
      <p:sp>
        <p:nvSpPr>
          <p:cNvPr id="23" name="Title 3">
            <a:extLst>
              <a:ext uri="{FF2B5EF4-FFF2-40B4-BE49-F238E27FC236}">
                <a16:creationId xmlns:a16="http://schemas.microsoft.com/office/drawing/2014/main" id="{463B2451-E691-407C-9F5A-C108C785D718}"/>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
        <p:nvSpPr>
          <p:cNvPr id="24" name="Title 3">
            <a:extLst>
              <a:ext uri="{FF2B5EF4-FFF2-40B4-BE49-F238E27FC236}">
                <a16:creationId xmlns:a16="http://schemas.microsoft.com/office/drawing/2014/main" id="{C084500F-44C0-4F74-963F-065ED67C0903}"/>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construal</a:t>
            </a:r>
          </a:p>
        </p:txBody>
      </p:sp>
    </p:spTree>
    <p:extLst>
      <p:ext uri="{BB962C8B-B14F-4D97-AF65-F5344CB8AC3E}">
        <p14:creationId xmlns:p14="http://schemas.microsoft.com/office/powerpoint/2010/main" val="3500435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C89F6D0-959B-4D6A-B49B-BC51FD119AF9}"/>
              </a:ext>
            </a:extLst>
          </p:cNvPr>
          <p:cNvSpPr/>
          <p:nvPr/>
        </p:nvSpPr>
        <p:spPr>
          <a:xfrm>
            <a:off x="266150" y="227087"/>
            <a:ext cx="6096000" cy="954107"/>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wrap="square">
            <a:spAutoFit/>
          </a:bodyPr>
          <a:lstStyle/>
          <a:p>
            <a:pPr lvl="0"/>
            <a:r>
              <a:rPr lang="en-US" sz="2800" b="1" dirty="0">
                <a:solidFill>
                  <a:prstClr val="black"/>
                </a:solidFill>
                <a:latin typeface="Gill Sans MT" panose="020B0502020104020203" pitchFamily="34" charset="0"/>
              </a:rPr>
              <a:t>Language</a:t>
            </a:r>
            <a:r>
              <a:rPr lang="en-US" sz="2800" dirty="0">
                <a:solidFill>
                  <a:prstClr val="black"/>
                </a:solidFill>
                <a:latin typeface="Gill Sans MT" panose="020B0502020104020203" pitchFamily="34" charset="0"/>
              </a:rPr>
              <a:t> provides information about how to represent a category.</a:t>
            </a:r>
          </a:p>
        </p:txBody>
      </p:sp>
      <p:sp>
        <p:nvSpPr>
          <p:cNvPr id="36" name="TextBox 35">
            <a:extLst>
              <a:ext uri="{FF2B5EF4-FFF2-40B4-BE49-F238E27FC236}">
                <a16:creationId xmlns:a16="http://schemas.microsoft.com/office/drawing/2014/main" id="{6DB0D344-AC07-4544-B4E5-B8FD98F25160}"/>
              </a:ext>
            </a:extLst>
          </p:cNvPr>
          <p:cNvSpPr txBox="1"/>
          <p:nvPr/>
        </p:nvSpPr>
        <p:spPr>
          <a:xfrm>
            <a:off x="757377" y="1551707"/>
            <a:ext cx="3315859" cy="954107"/>
          </a:xfrm>
          <a:prstGeom prst="rect">
            <a:avLst/>
          </a:prstGeom>
          <a:noFill/>
        </p:spPr>
        <p:txBody>
          <a:bodyPr wrap="square" rtlCol="0">
            <a:spAutoFit/>
          </a:bodyPr>
          <a:lstStyle/>
          <a:p>
            <a:pPr marL="166688" indent="-166688"/>
            <a:r>
              <a:rPr lang="en-US" sz="2800" dirty="0">
                <a:latin typeface="Gill Sans MT" panose="020B0502020104020203" pitchFamily="34" charset="0"/>
              </a:rPr>
              <a:t>Generic language</a:t>
            </a:r>
          </a:p>
          <a:p>
            <a:pPr marL="166688" indent="-166688"/>
            <a:r>
              <a:rPr lang="en-US" sz="2800" dirty="0">
                <a:latin typeface="Gill Sans MT" panose="020B0502020104020203" pitchFamily="34" charset="0"/>
              </a:rPr>
              <a:t>Formal explanations</a:t>
            </a:r>
          </a:p>
        </p:txBody>
      </p:sp>
      <p:sp>
        <p:nvSpPr>
          <p:cNvPr id="38" name="Rectangle 37">
            <a:extLst>
              <a:ext uri="{FF2B5EF4-FFF2-40B4-BE49-F238E27FC236}">
                <a16:creationId xmlns:a16="http://schemas.microsoft.com/office/drawing/2014/main" id="{01EFC101-03C8-419A-B732-7481A726EC1D}"/>
              </a:ext>
            </a:extLst>
          </p:cNvPr>
          <p:cNvSpPr/>
          <p:nvPr/>
        </p:nvSpPr>
        <p:spPr>
          <a:xfrm>
            <a:off x="260184" y="2579807"/>
            <a:ext cx="6096000" cy="1815882"/>
          </a:xfrm>
          <a:prstGeom prst="rect">
            <a:avLst/>
          </a:prstGeom>
          <a:solidFill>
            <a:srgbClr val="FFFFDD"/>
          </a:solidFill>
          <a:ln>
            <a:solidFill>
              <a:schemeClr val="bg1">
                <a:lumMod val="65000"/>
              </a:schemeClr>
            </a:solidFill>
          </a:ln>
          <a:effectLst>
            <a:outerShdw blurRad="50800" dist="38100" dir="2700000" algn="tl" rotWithShape="0">
              <a:prstClr val="black">
                <a:alpha val="40000"/>
              </a:prstClr>
            </a:outerShdw>
          </a:effectLst>
        </p:spPr>
        <p:txBody>
          <a:bodyPr>
            <a:spAutoFit/>
          </a:bodyPr>
          <a:lstStyle/>
          <a:p>
            <a:pPr lvl="0"/>
            <a:r>
              <a:rPr lang="en-US" sz="2800" b="1" dirty="0">
                <a:solidFill>
                  <a:prstClr val="black"/>
                </a:solidFill>
                <a:latin typeface="Gill Sans MT" panose="020B0502020104020203" pitchFamily="34" charset="0"/>
              </a:rPr>
              <a:t>Formal explanations </a:t>
            </a:r>
            <a:r>
              <a:rPr lang="en-US" sz="2800" dirty="0">
                <a:solidFill>
                  <a:prstClr val="black"/>
                </a:solidFill>
                <a:latin typeface="Gill Sans MT" panose="020B0502020104020203" pitchFamily="34" charset="0"/>
              </a:rPr>
              <a:t>may be compatible with either construal,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depending on </a:t>
            </a:r>
            <a:r>
              <a:rPr lang="en-US" sz="2800" b="1" dirty="0">
                <a:solidFill>
                  <a:prstClr val="black"/>
                </a:solidFill>
                <a:latin typeface="Gill Sans MT" panose="020B0502020104020203" pitchFamily="34" charset="0"/>
              </a:rPr>
              <a:t>contextual information </a:t>
            </a:r>
            <a:r>
              <a:rPr lang="en-US" sz="2800" dirty="0">
                <a:solidFill>
                  <a:prstClr val="black"/>
                </a:solidFill>
                <a:latin typeface="Gill Sans MT" panose="020B0502020104020203" pitchFamily="34" charset="0"/>
              </a:rPr>
              <a:t>about the structural factors at play.</a:t>
            </a:r>
          </a:p>
        </p:txBody>
      </p:sp>
      <p:sp>
        <p:nvSpPr>
          <p:cNvPr id="39" name="Rectangle 38">
            <a:extLst>
              <a:ext uri="{FF2B5EF4-FFF2-40B4-BE49-F238E27FC236}">
                <a16:creationId xmlns:a16="http://schemas.microsoft.com/office/drawing/2014/main" id="{639D59B7-A9EB-4914-AE6A-3985DF553497}"/>
              </a:ext>
            </a:extLst>
          </p:cNvPr>
          <p:cNvSpPr/>
          <p:nvPr/>
        </p:nvSpPr>
        <p:spPr>
          <a:xfrm>
            <a:off x="7806419" y="2858773"/>
            <a:ext cx="863253" cy="846086"/>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0" name="Rectangle 39">
            <a:extLst>
              <a:ext uri="{FF2B5EF4-FFF2-40B4-BE49-F238E27FC236}">
                <a16:creationId xmlns:a16="http://schemas.microsoft.com/office/drawing/2014/main" id="{D13EFA57-E316-413F-AC9C-C77C7D396328}"/>
              </a:ext>
            </a:extLst>
          </p:cNvPr>
          <p:cNvSpPr/>
          <p:nvPr/>
        </p:nvSpPr>
        <p:spPr>
          <a:xfrm>
            <a:off x="6848352" y="2858772"/>
            <a:ext cx="863253" cy="85027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1" name="Group 40">
            <a:extLst>
              <a:ext uri="{FF2B5EF4-FFF2-40B4-BE49-F238E27FC236}">
                <a16:creationId xmlns:a16="http://schemas.microsoft.com/office/drawing/2014/main" id="{82D1F422-983F-4490-B497-AE3BA9E7954C}"/>
              </a:ext>
            </a:extLst>
          </p:cNvPr>
          <p:cNvGrpSpPr/>
          <p:nvPr/>
        </p:nvGrpSpPr>
        <p:grpSpPr>
          <a:xfrm>
            <a:off x="9712626" y="1227600"/>
            <a:ext cx="1618110" cy="710131"/>
            <a:chOff x="1966685" y="1784346"/>
            <a:chExt cx="2247052" cy="986151"/>
          </a:xfrm>
        </p:grpSpPr>
        <p:sp>
          <p:nvSpPr>
            <p:cNvPr id="42" name="Rectangle: Rounded Corners 41">
              <a:extLst>
                <a:ext uri="{FF2B5EF4-FFF2-40B4-BE49-F238E27FC236}">
                  <a16:creationId xmlns:a16="http://schemas.microsoft.com/office/drawing/2014/main" id="{D4046F58-C3E4-4229-B9BA-816008ECE54C}"/>
                </a:ext>
              </a:extLst>
            </p:cNvPr>
            <p:cNvSpPr/>
            <p:nvPr/>
          </p:nvSpPr>
          <p:spPr>
            <a:xfrm flipH="1">
              <a:off x="3266884" y="178434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8FF33E01-89B4-4186-9BA5-972C9459CD04}"/>
                </a:ext>
              </a:extLst>
            </p:cNvPr>
            <p:cNvSpPr/>
            <p:nvPr/>
          </p:nvSpPr>
          <p:spPr>
            <a:xfrm flipH="1">
              <a:off x="1966685" y="178434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
        <p:nvSpPr>
          <p:cNvPr id="44" name="Title 3">
            <a:extLst>
              <a:ext uri="{FF2B5EF4-FFF2-40B4-BE49-F238E27FC236}">
                <a16:creationId xmlns:a16="http://schemas.microsoft.com/office/drawing/2014/main" id="{4003FD21-E663-4CAB-9F0B-F6CE81C573F2}"/>
              </a:ext>
            </a:extLst>
          </p:cNvPr>
          <p:cNvSpPr txBox="1">
            <a:spLocks/>
          </p:cNvSpPr>
          <p:nvPr/>
        </p:nvSpPr>
        <p:spPr>
          <a:xfrm>
            <a:off x="6836420" y="1618650"/>
            <a:ext cx="2073593"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Formal explanations</a:t>
            </a:r>
          </a:p>
        </p:txBody>
      </p:sp>
      <p:grpSp>
        <p:nvGrpSpPr>
          <p:cNvPr id="45" name="Group 44">
            <a:extLst>
              <a:ext uri="{FF2B5EF4-FFF2-40B4-BE49-F238E27FC236}">
                <a16:creationId xmlns:a16="http://schemas.microsoft.com/office/drawing/2014/main" id="{9DA8CFDF-F2CE-480C-82F1-573765565E9E}"/>
              </a:ext>
            </a:extLst>
          </p:cNvPr>
          <p:cNvGrpSpPr/>
          <p:nvPr/>
        </p:nvGrpSpPr>
        <p:grpSpPr>
          <a:xfrm>
            <a:off x="9608337" y="3720087"/>
            <a:ext cx="1821320" cy="850271"/>
            <a:chOff x="7045589" y="1663711"/>
            <a:chExt cx="2529248" cy="1180763"/>
          </a:xfrm>
        </p:grpSpPr>
        <p:sp>
          <p:nvSpPr>
            <p:cNvPr id="46" name="Rectangle 45">
              <a:extLst>
                <a:ext uri="{FF2B5EF4-FFF2-40B4-BE49-F238E27FC236}">
                  <a16:creationId xmlns:a16="http://schemas.microsoft.com/office/drawing/2014/main" id="{6E6CEC54-7F2A-43AF-A9F1-B9CC9A44DFE2}"/>
                </a:ext>
              </a:extLst>
            </p:cNvPr>
            <p:cNvSpPr/>
            <p:nvPr/>
          </p:nvSpPr>
          <p:spPr>
            <a:xfrm>
              <a:off x="8376047" y="1663712"/>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7" name="Rectangle 46">
              <a:extLst>
                <a:ext uri="{FF2B5EF4-FFF2-40B4-BE49-F238E27FC236}">
                  <a16:creationId xmlns:a16="http://schemas.microsoft.com/office/drawing/2014/main" id="{F95E462A-BAAD-4DAE-B173-6BEFB72463DE}"/>
                </a:ext>
              </a:extLst>
            </p:cNvPr>
            <p:cNvSpPr/>
            <p:nvPr/>
          </p:nvSpPr>
          <p:spPr>
            <a:xfrm>
              <a:off x="7045589" y="1663711"/>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8" name="Rectangle: Rounded Corners 47">
              <a:extLst>
                <a:ext uri="{FF2B5EF4-FFF2-40B4-BE49-F238E27FC236}">
                  <a16:creationId xmlns:a16="http://schemas.microsoft.com/office/drawing/2014/main" id="{284C5E4A-0ACE-4988-8969-D9EDF344D3DE}"/>
                </a:ext>
              </a:extLst>
            </p:cNvPr>
            <p:cNvSpPr/>
            <p:nvPr/>
          </p:nvSpPr>
          <p:spPr>
            <a:xfrm flipH="1">
              <a:off x="8490614" y="1760696"/>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9" name="Rectangle: Rounded Corners 48">
              <a:extLst>
                <a:ext uri="{FF2B5EF4-FFF2-40B4-BE49-F238E27FC236}">
                  <a16:creationId xmlns:a16="http://schemas.microsoft.com/office/drawing/2014/main" id="{B9F4A4C7-61DD-4C6E-9B72-A3D9CF9C4D05}"/>
                </a:ext>
              </a:extLst>
            </p:cNvPr>
            <p:cNvSpPr/>
            <p:nvPr/>
          </p:nvSpPr>
          <p:spPr>
            <a:xfrm flipH="1">
              <a:off x="7190415" y="1760696"/>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cxnSp>
        <p:nvCxnSpPr>
          <p:cNvPr id="50" name="Straight Arrow Connector 49">
            <a:extLst>
              <a:ext uri="{FF2B5EF4-FFF2-40B4-BE49-F238E27FC236}">
                <a16:creationId xmlns:a16="http://schemas.microsoft.com/office/drawing/2014/main" id="{825C6854-974E-4D72-A7E4-4033CA6B8717}"/>
              </a:ext>
            </a:extLst>
          </p:cNvPr>
          <p:cNvCxnSpPr/>
          <p:nvPr/>
        </p:nvCxnSpPr>
        <p:spPr>
          <a:xfrm flipV="1">
            <a:off x="8247358" y="1332150"/>
            <a:ext cx="673851" cy="720436"/>
          </a:xfrm>
          <a:prstGeom prst="straightConnector1">
            <a:avLst/>
          </a:prstGeom>
          <a:ln w="127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F66299-DC48-4101-AC8E-D285125647B7}"/>
              </a:ext>
            </a:extLst>
          </p:cNvPr>
          <p:cNvCxnSpPr>
            <a:cxnSpLocks/>
          </p:cNvCxnSpPr>
          <p:nvPr/>
        </p:nvCxnSpPr>
        <p:spPr>
          <a:xfrm>
            <a:off x="8238046" y="2858773"/>
            <a:ext cx="820043" cy="56110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54" name="Title 3">
            <a:extLst>
              <a:ext uri="{FF2B5EF4-FFF2-40B4-BE49-F238E27FC236}">
                <a16:creationId xmlns:a16="http://schemas.microsoft.com/office/drawing/2014/main" id="{D600FB8A-02DF-4D2A-BC38-B59D9C386729}"/>
              </a:ext>
            </a:extLst>
          </p:cNvPr>
          <p:cNvSpPr txBox="1">
            <a:spLocks/>
          </p:cNvSpPr>
          <p:nvPr/>
        </p:nvSpPr>
        <p:spPr>
          <a:xfrm>
            <a:off x="6362150" y="2926498"/>
            <a:ext cx="426863" cy="71063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latin typeface="Gill Sans MT" panose="020B0502020104020203" pitchFamily="34" charset="0"/>
              </a:rPr>
              <a:t>+</a:t>
            </a:r>
          </a:p>
        </p:txBody>
      </p:sp>
      <p:sp>
        <p:nvSpPr>
          <p:cNvPr id="22" name="Rectangle 21">
            <a:extLst>
              <a:ext uri="{FF2B5EF4-FFF2-40B4-BE49-F238E27FC236}">
                <a16:creationId xmlns:a16="http://schemas.microsoft.com/office/drawing/2014/main" id="{F95C20EF-FA70-4633-893F-2C67FA1596F1}"/>
              </a:ext>
            </a:extLst>
          </p:cNvPr>
          <p:cNvSpPr/>
          <p:nvPr/>
        </p:nvSpPr>
        <p:spPr>
          <a:xfrm>
            <a:off x="209464" y="4978822"/>
            <a:ext cx="6146720" cy="1384995"/>
          </a:xfrm>
          <a:prstGeom prst="rect">
            <a:avLst/>
          </a:prstGeom>
          <a:solidFill>
            <a:schemeClr val="accent1">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pPr lvl="0" algn="ctr"/>
            <a:r>
              <a:rPr lang="en-US" sz="2800" dirty="0">
                <a:solidFill>
                  <a:prstClr val="black"/>
                </a:solidFill>
                <a:latin typeface="Gill Sans MT" panose="020B0502020104020203" pitchFamily="34" charset="0"/>
              </a:rPr>
              <a:t>How do children </a:t>
            </a:r>
            <a:r>
              <a:rPr lang="en-US" sz="2800" b="1" dirty="0">
                <a:solidFill>
                  <a:prstClr val="black"/>
                </a:solidFill>
                <a:latin typeface="Gill Sans MT" panose="020B0502020104020203" pitchFamily="34" charset="0"/>
              </a:rPr>
              <a:t>integrate linguistic and contextual information </a:t>
            </a:r>
            <a:r>
              <a:rPr lang="en-US" sz="2800" dirty="0">
                <a:solidFill>
                  <a:prstClr val="black"/>
                </a:solidFill>
                <a:latin typeface="Gill Sans MT" panose="020B0502020104020203" pitchFamily="34" charset="0"/>
              </a:rPr>
              <a:t>when developing category representations?</a:t>
            </a:r>
            <a:endParaRPr lang="en-US" sz="2800" b="1" dirty="0">
              <a:solidFill>
                <a:prstClr val="black"/>
              </a:solidFill>
              <a:latin typeface="Gill Sans MT" panose="020B0502020104020203" pitchFamily="34" charset="0"/>
            </a:endParaRPr>
          </a:p>
        </p:txBody>
      </p:sp>
      <p:sp>
        <p:nvSpPr>
          <p:cNvPr id="23" name="Rectangle 22">
            <a:extLst>
              <a:ext uri="{FF2B5EF4-FFF2-40B4-BE49-F238E27FC236}">
                <a16:creationId xmlns:a16="http://schemas.microsoft.com/office/drawing/2014/main" id="{F4536500-2764-4D68-B4E2-1449A1EE82DB}"/>
              </a:ext>
            </a:extLst>
          </p:cNvPr>
          <p:cNvSpPr/>
          <p:nvPr/>
        </p:nvSpPr>
        <p:spPr>
          <a:xfrm>
            <a:off x="6684352" y="4884446"/>
            <a:ext cx="5298184" cy="1815882"/>
          </a:xfrm>
          <a:prstGeom prst="rect">
            <a:avLst/>
          </a:prstGeom>
          <a:solidFill>
            <a:schemeClr val="accent1">
              <a:lumMod val="20000"/>
              <a:lumOff val="80000"/>
            </a:schemeClr>
          </a:solidFill>
          <a:ln>
            <a:solidFill>
              <a:schemeClr val="bg1">
                <a:lumMod val="65000"/>
              </a:schemeClr>
            </a:solidFill>
          </a:ln>
          <a:effectLst>
            <a:outerShdw blurRad="50800" dist="38100" dir="2700000" algn="tl" rotWithShape="0">
              <a:prstClr val="black">
                <a:alpha val="40000"/>
              </a:prstClr>
            </a:outerShdw>
          </a:effectLst>
        </p:spPr>
        <p:txBody>
          <a:bodyPr wrap="square">
            <a:spAutoFit/>
          </a:bodyPr>
          <a:lstStyle/>
          <a:p>
            <a:pPr lvl="0"/>
            <a:r>
              <a:rPr lang="en-US" sz="2800" dirty="0">
                <a:solidFill>
                  <a:prstClr val="black"/>
                </a:solidFill>
                <a:latin typeface="Gill Sans MT" panose="020B0502020104020203" pitchFamily="34" charset="0"/>
              </a:rPr>
              <a:t>What are </a:t>
            </a:r>
            <a:r>
              <a:rPr lang="en-US" sz="2800" b="1" dirty="0">
                <a:solidFill>
                  <a:prstClr val="black"/>
                </a:solidFill>
                <a:latin typeface="Gill Sans MT" panose="020B0502020104020203" pitchFamily="34" charset="0"/>
              </a:rPr>
              <a:t>formal explanations</a:t>
            </a:r>
            <a:r>
              <a:rPr lang="en-US" sz="2800" dirty="0">
                <a:solidFill>
                  <a:prstClr val="black"/>
                </a:solidFill>
                <a:latin typeface="Gill Sans MT" panose="020B0502020104020203" pitchFamily="34" charset="0"/>
              </a:rPr>
              <a:t>?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When do we produce them? </a:t>
            </a:r>
          </a:p>
          <a:p>
            <a:pPr lvl="0"/>
            <a:r>
              <a:rPr lang="en-US" sz="2800" dirty="0">
                <a:solidFill>
                  <a:prstClr val="black"/>
                </a:solidFill>
                <a:latin typeface="Gill Sans MT" panose="020B0502020104020203" pitchFamily="34" charset="0"/>
              </a:rPr>
              <a:t>How do we interpret them?</a:t>
            </a:r>
          </a:p>
          <a:p>
            <a:pPr lvl="0"/>
            <a:r>
              <a:rPr lang="en-US" sz="2800" dirty="0">
                <a:solidFill>
                  <a:prstClr val="black"/>
                </a:solidFill>
                <a:latin typeface="Gill Sans MT" panose="020B0502020104020203" pitchFamily="34" charset="0"/>
              </a:rPr>
              <a:t>“…simply/just because…”?</a:t>
            </a:r>
          </a:p>
        </p:txBody>
      </p:sp>
      <p:sp>
        <p:nvSpPr>
          <p:cNvPr id="26" name="Title 3">
            <a:extLst>
              <a:ext uri="{FF2B5EF4-FFF2-40B4-BE49-F238E27FC236}">
                <a16:creationId xmlns:a16="http://schemas.microsoft.com/office/drawing/2014/main" id="{011DA9F9-A51E-42F6-83B2-2FE79EF56D33}"/>
              </a:ext>
            </a:extLst>
          </p:cNvPr>
          <p:cNvSpPr txBox="1">
            <a:spLocks/>
          </p:cNvSpPr>
          <p:nvPr/>
        </p:nvSpPr>
        <p:spPr>
          <a:xfrm>
            <a:off x="9399178" y="-42451"/>
            <a:ext cx="2117122"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An essentialist </a:t>
            </a:r>
            <a:br>
              <a:rPr lang="en-US" sz="2800" dirty="0">
                <a:latin typeface="Gill Sans MT" panose="020B0502020104020203" pitchFamily="34" charset="0"/>
              </a:rPr>
            </a:br>
            <a:r>
              <a:rPr lang="en-US" sz="2800" dirty="0">
                <a:latin typeface="Gill Sans MT" panose="020B0502020104020203" pitchFamily="34" charset="0"/>
              </a:rPr>
              <a:t>construal</a:t>
            </a:r>
          </a:p>
        </p:txBody>
      </p:sp>
      <p:sp>
        <p:nvSpPr>
          <p:cNvPr id="27" name="Title 3">
            <a:extLst>
              <a:ext uri="{FF2B5EF4-FFF2-40B4-BE49-F238E27FC236}">
                <a16:creationId xmlns:a16="http://schemas.microsoft.com/office/drawing/2014/main" id="{39DF0F50-8D22-46CE-A99D-EB63B512F3A8}"/>
              </a:ext>
            </a:extLst>
          </p:cNvPr>
          <p:cNvSpPr txBox="1">
            <a:spLocks/>
          </p:cNvSpPr>
          <p:nvPr/>
        </p:nvSpPr>
        <p:spPr>
          <a:xfrm>
            <a:off x="9298684" y="2327716"/>
            <a:ext cx="2635011"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2800" dirty="0">
                <a:latin typeface="Gill Sans MT" panose="020B0502020104020203" pitchFamily="34" charset="0"/>
              </a:rPr>
              <a:t>A social-structural construal</a:t>
            </a:r>
          </a:p>
        </p:txBody>
      </p:sp>
    </p:spTree>
    <p:extLst>
      <p:ext uri="{BB962C8B-B14F-4D97-AF65-F5344CB8AC3E}">
        <p14:creationId xmlns:p14="http://schemas.microsoft.com/office/powerpoint/2010/main" val="1776751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9B286B2-1EE0-484F-B444-1F58BD294A68}"/>
              </a:ext>
            </a:extLst>
          </p:cNvPr>
          <p:cNvSpPr/>
          <p:nvPr/>
        </p:nvSpPr>
        <p:spPr>
          <a:xfrm>
            <a:off x="3953916" y="345333"/>
            <a:ext cx="3088908" cy="30889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3">
            <a:extLst>
              <a:ext uri="{FF2B5EF4-FFF2-40B4-BE49-F238E27FC236}">
                <a16:creationId xmlns:a16="http://schemas.microsoft.com/office/drawing/2014/main" id="{F1D6FCDC-CDA7-469C-AE7F-1A76D9F20E37}"/>
              </a:ext>
            </a:extLst>
          </p:cNvPr>
          <p:cNvSpPr txBox="1">
            <a:spLocks/>
          </p:cNvSpPr>
          <p:nvPr/>
        </p:nvSpPr>
        <p:spPr>
          <a:xfrm>
            <a:off x="4465853" y="1060688"/>
            <a:ext cx="206503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solidFill>
                  <a:schemeClr val="bg1"/>
                </a:solidFill>
                <a:latin typeface="Gill Sans MT" panose="020B0502020104020203" pitchFamily="34" charset="0"/>
              </a:rPr>
              <a:t>Thanks!</a:t>
            </a:r>
          </a:p>
        </p:txBody>
      </p:sp>
      <p:pic>
        <p:nvPicPr>
          <p:cNvPr id="2050" name="Picture 2" descr="https://i1.sndcdn.com/avatars-000222924792-l85ipf-t500x500.jpg">
            <a:extLst>
              <a:ext uri="{FF2B5EF4-FFF2-40B4-BE49-F238E27FC236}">
                <a16:creationId xmlns:a16="http://schemas.microsoft.com/office/drawing/2014/main" id="{58BEEEFC-3D23-4B73-8A88-AF4C196D9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2357" y="1788398"/>
            <a:ext cx="1475975" cy="1475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ech museum logo">
            <a:extLst>
              <a:ext uri="{FF2B5EF4-FFF2-40B4-BE49-F238E27FC236}">
                <a16:creationId xmlns:a16="http://schemas.microsoft.com/office/drawing/2014/main" id="{3B05A52E-F193-4630-B7E9-73AE0BD91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2749" y="4982943"/>
            <a:ext cx="3095193" cy="7655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CD710E-E4B9-4382-B3FA-531F9EB2E789}"/>
              </a:ext>
            </a:extLst>
          </p:cNvPr>
          <p:cNvSpPr txBox="1"/>
          <p:nvPr/>
        </p:nvSpPr>
        <p:spPr>
          <a:xfrm>
            <a:off x="337061" y="848472"/>
            <a:ext cx="2866939" cy="5262979"/>
          </a:xfrm>
          <a:prstGeom prst="rect">
            <a:avLst/>
          </a:prstGeom>
          <a:noFill/>
        </p:spPr>
        <p:txBody>
          <a:bodyPr wrap="none" rtlCol="0">
            <a:spAutoFit/>
          </a:bodyPr>
          <a:lstStyle/>
          <a:p>
            <a:r>
              <a:rPr lang="en-US" sz="2400" dirty="0">
                <a:latin typeface="Gill Sans MT" panose="020B0502020104020203" pitchFamily="34" charset="0"/>
              </a:rPr>
              <a:t>Ellen Markman</a:t>
            </a:r>
            <a:endParaRPr lang="en-US" sz="1000" dirty="0">
              <a:latin typeface="Gill Sans MT" panose="020B0502020104020203" pitchFamily="34" charset="0"/>
            </a:endParaRPr>
          </a:p>
          <a:p>
            <a:r>
              <a:rPr lang="en-US" sz="2400" dirty="0">
                <a:latin typeface="Gill Sans MT" panose="020B0502020104020203" pitchFamily="34" charset="0"/>
              </a:rPr>
              <a:t>Cai Guo</a:t>
            </a:r>
          </a:p>
          <a:p>
            <a:r>
              <a:rPr lang="en-US" sz="2400" dirty="0">
                <a:latin typeface="Gill Sans MT" panose="020B0502020104020203" pitchFamily="34" charset="0"/>
              </a:rPr>
              <a:t>Kara Weisman</a:t>
            </a:r>
          </a:p>
          <a:p>
            <a:r>
              <a:rPr lang="en-US" sz="2400" dirty="0">
                <a:latin typeface="Gill Sans MT" panose="020B0502020104020203" pitchFamily="34" charset="0"/>
              </a:rPr>
              <a:t>Lin </a:t>
            </a:r>
            <a:r>
              <a:rPr lang="en-US" sz="2400" dirty="0" err="1">
                <a:latin typeface="Gill Sans MT" panose="020B0502020104020203" pitchFamily="34" charset="0"/>
              </a:rPr>
              <a:t>Bian</a:t>
            </a:r>
            <a:endParaRPr lang="en-US" sz="2400" dirty="0">
              <a:latin typeface="Gill Sans MT" panose="020B0502020104020203" pitchFamily="34" charset="0"/>
            </a:endParaRPr>
          </a:p>
          <a:p>
            <a:r>
              <a:rPr lang="en-US" sz="2400" dirty="0">
                <a:latin typeface="Gill Sans MT" panose="020B0502020104020203" pitchFamily="34" charset="0"/>
              </a:rPr>
              <a:t>Derek Powell</a:t>
            </a:r>
          </a:p>
          <a:p>
            <a:pPr lvl="0"/>
            <a:r>
              <a:rPr lang="en-US" sz="2400" dirty="0">
                <a:solidFill>
                  <a:prstClr val="black"/>
                </a:solidFill>
                <a:latin typeface="Gill Sans MT" panose="020B0502020104020203" pitchFamily="34" charset="0"/>
              </a:rPr>
              <a:t>Hyo </a:t>
            </a:r>
            <a:r>
              <a:rPr lang="en-US" sz="2400" dirty="0" err="1">
                <a:solidFill>
                  <a:prstClr val="black"/>
                </a:solidFill>
                <a:latin typeface="Gill Sans MT" panose="020B0502020104020203" pitchFamily="34" charset="0"/>
              </a:rPr>
              <a:t>Gweon</a:t>
            </a:r>
            <a:endParaRPr lang="en-US" sz="2400" dirty="0">
              <a:solidFill>
                <a:prstClr val="black"/>
              </a:solidFill>
              <a:latin typeface="Gill Sans MT" panose="020B0502020104020203" pitchFamily="34" charset="0"/>
            </a:endParaRPr>
          </a:p>
          <a:p>
            <a:pPr lvl="0"/>
            <a:r>
              <a:rPr lang="en-US" sz="2400" dirty="0">
                <a:solidFill>
                  <a:prstClr val="black"/>
                </a:solidFill>
                <a:latin typeface="Gill Sans MT" panose="020B0502020104020203" pitchFamily="34" charset="0"/>
              </a:rPr>
              <a:t>Mika </a:t>
            </a:r>
            <a:r>
              <a:rPr lang="en-US" sz="2400" dirty="0" err="1">
                <a:solidFill>
                  <a:prstClr val="black"/>
                </a:solidFill>
                <a:latin typeface="Gill Sans MT" panose="020B0502020104020203" pitchFamily="34" charset="0"/>
              </a:rPr>
              <a:t>Asaba</a:t>
            </a:r>
            <a:endParaRPr lang="en-US" sz="2400" dirty="0">
              <a:solidFill>
                <a:prstClr val="black"/>
              </a:solidFill>
              <a:latin typeface="Gill Sans MT" panose="020B0502020104020203" pitchFamily="34" charset="0"/>
            </a:endParaRPr>
          </a:p>
          <a:p>
            <a:pPr lvl="0"/>
            <a:r>
              <a:rPr lang="en-US" sz="2400" dirty="0">
                <a:solidFill>
                  <a:prstClr val="black"/>
                </a:solidFill>
                <a:latin typeface="Gill Sans MT" panose="020B0502020104020203" pitchFamily="34" charset="0"/>
              </a:rPr>
              <a:t>Natalia </a:t>
            </a:r>
            <a:r>
              <a:rPr lang="en-US" sz="2400" dirty="0" err="1">
                <a:solidFill>
                  <a:prstClr val="black"/>
                </a:solidFill>
                <a:latin typeface="Gill Sans MT" panose="020B0502020104020203" pitchFamily="34" charset="0"/>
              </a:rPr>
              <a:t>Vélez</a:t>
            </a:r>
            <a:endParaRPr lang="en-US" sz="2400" dirty="0">
              <a:solidFill>
                <a:prstClr val="black"/>
              </a:solidFill>
              <a:latin typeface="Gill Sans MT" panose="020B0502020104020203" pitchFamily="34" charset="0"/>
            </a:endParaRPr>
          </a:p>
          <a:p>
            <a:pPr lvl="0"/>
            <a:r>
              <a:rPr lang="en-US" sz="2400" dirty="0">
                <a:solidFill>
                  <a:prstClr val="black"/>
                </a:solidFill>
                <a:latin typeface="Gill Sans MT" panose="020B0502020104020203" pitchFamily="34" charset="0"/>
              </a:rPr>
              <a:t>Sophie </a:t>
            </a:r>
            <a:r>
              <a:rPr lang="en-US" sz="2400" dirty="0" err="1">
                <a:solidFill>
                  <a:prstClr val="black"/>
                </a:solidFill>
                <a:latin typeface="Gill Sans MT" panose="020B0502020104020203" pitchFamily="34" charset="0"/>
              </a:rPr>
              <a:t>Bridgers</a:t>
            </a:r>
            <a:endParaRPr lang="en-US" sz="2400" dirty="0">
              <a:solidFill>
                <a:prstClr val="black"/>
              </a:solidFill>
              <a:latin typeface="Gill Sans MT" panose="020B0502020104020203" pitchFamily="34" charset="0"/>
            </a:endParaRPr>
          </a:p>
          <a:p>
            <a:r>
              <a:rPr lang="en-US" sz="2400" dirty="0">
                <a:solidFill>
                  <a:prstClr val="black"/>
                </a:solidFill>
                <a:latin typeface="Gill Sans MT" panose="020B0502020104020203" pitchFamily="34" charset="0"/>
              </a:rPr>
              <a:t>Grace Bennett-Pierre</a:t>
            </a:r>
          </a:p>
          <a:p>
            <a:pPr lvl="0"/>
            <a:r>
              <a:rPr lang="en-US" sz="2400" dirty="0">
                <a:solidFill>
                  <a:prstClr val="black"/>
                </a:solidFill>
                <a:latin typeface="Gill Sans MT" panose="020B0502020104020203" pitchFamily="34" charset="0"/>
              </a:rPr>
              <a:t>Griffin Dietz</a:t>
            </a:r>
          </a:p>
          <a:p>
            <a:pPr lvl="0"/>
            <a:r>
              <a:rPr lang="en-US" sz="2400" dirty="0">
                <a:solidFill>
                  <a:prstClr val="black"/>
                </a:solidFill>
                <a:latin typeface="Gill Sans MT" panose="020B0502020104020203" pitchFamily="34" charset="0"/>
              </a:rPr>
              <a:t>Yang Wu</a:t>
            </a:r>
          </a:p>
          <a:p>
            <a:pPr lvl="0"/>
            <a:r>
              <a:rPr lang="en-US" sz="2400" dirty="0">
                <a:solidFill>
                  <a:prstClr val="black"/>
                </a:solidFill>
                <a:latin typeface="Gill Sans MT" panose="020B0502020104020203" pitchFamily="34" charset="0"/>
              </a:rPr>
              <a:t>Mike Frank</a:t>
            </a:r>
          </a:p>
          <a:p>
            <a:pPr lvl="0"/>
            <a:r>
              <a:rPr lang="en-US" sz="2400" dirty="0">
                <a:solidFill>
                  <a:prstClr val="black"/>
                </a:solidFill>
                <a:latin typeface="Gill Sans MT" panose="020B0502020104020203" pitchFamily="34" charset="0"/>
              </a:rPr>
              <a:t>Steven Roberts</a:t>
            </a:r>
          </a:p>
        </p:txBody>
      </p:sp>
      <p:sp>
        <p:nvSpPr>
          <p:cNvPr id="14" name="TextBox 13">
            <a:extLst>
              <a:ext uri="{FF2B5EF4-FFF2-40B4-BE49-F238E27FC236}">
                <a16:creationId xmlns:a16="http://schemas.microsoft.com/office/drawing/2014/main" id="{BEE52E4D-2FFC-47F5-90E7-16CFB4EF5AF8}"/>
              </a:ext>
            </a:extLst>
          </p:cNvPr>
          <p:cNvSpPr txBox="1"/>
          <p:nvPr/>
        </p:nvSpPr>
        <p:spPr>
          <a:xfrm>
            <a:off x="3706264" y="3929294"/>
            <a:ext cx="2275366" cy="1200329"/>
          </a:xfrm>
          <a:prstGeom prst="rect">
            <a:avLst/>
          </a:prstGeom>
          <a:noFill/>
        </p:spPr>
        <p:txBody>
          <a:bodyPr wrap="none" rtlCol="0">
            <a:spAutoFit/>
          </a:bodyPr>
          <a:lstStyle/>
          <a:p>
            <a:r>
              <a:rPr lang="en-US" sz="2400" dirty="0">
                <a:latin typeface="Gill Sans MT" panose="020B0502020104020203" pitchFamily="34" charset="0"/>
              </a:rPr>
              <a:t>Nadya Vasilyeva</a:t>
            </a:r>
          </a:p>
          <a:p>
            <a:r>
              <a:rPr lang="en-US" sz="2400" dirty="0" err="1">
                <a:latin typeface="Gill Sans MT" panose="020B0502020104020203" pitchFamily="34" charset="0"/>
              </a:rPr>
              <a:t>Kristan</a:t>
            </a:r>
            <a:r>
              <a:rPr lang="en-US" sz="2400" dirty="0">
                <a:latin typeface="Gill Sans MT" panose="020B0502020104020203" pitchFamily="34" charset="0"/>
              </a:rPr>
              <a:t> </a:t>
            </a:r>
            <a:r>
              <a:rPr lang="en-US" sz="2400" dirty="0" err="1">
                <a:latin typeface="Gill Sans MT" panose="020B0502020104020203" pitchFamily="34" charset="0"/>
              </a:rPr>
              <a:t>Marchak</a:t>
            </a:r>
            <a:endParaRPr lang="en-US" sz="2400" dirty="0">
              <a:latin typeface="Gill Sans MT" panose="020B0502020104020203" pitchFamily="34" charset="0"/>
            </a:endParaRPr>
          </a:p>
          <a:p>
            <a:r>
              <a:rPr lang="en-US" sz="2400" dirty="0" err="1">
                <a:latin typeface="Gill Sans MT" panose="020B0502020104020203" pitchFamily="34" charset="0"/>
              </a:rPr>
              <a:t>Melis</a:t>
            </a:r>
            <a:r>
              <a:rPr lang="en-US" sz="2400" dirty="0">
                <a:latin typeface="Gill Sans MT" panose="020B0502020104020203" pitchFamily="34" charset="0"/>
              </a:rPr>
              <a:t> </a:t>
            </a:r>
            <a:r>
              <a:rPr lang="en-US" sz="2400" dirty="0" err="1">
                <a:latin typeface="Gill Sans MT" panose="020B0502020104020203" pitchFamily="34" charset="0"/>
              </a:rPr>
              <a:t>Muradoglu</a:t>
            </a:r>
            <a:endParaRPr lang="en-US" sz="2400" dirty="0">
              <a:latin typeface="Gill Sans MT" panose="020B0502020104020203" pitchFamily="34" charset="0"/>
            </a:endParaRPr>
          </a:p>
        </p:txBody>
      </p:sp>
      <p:sp>
        <p:nvSpPr>
          <p:cNvPr id="16" name="Rectangle 15">
            <a:extLst>
              <a:ext uri="{FF2B5EF4-FFF2-40B4-BE49-F238E27FC236}">
                <a16:creationId xmlns:a16="http://schemas.microsoft.com/office/drawing/2014/main" id="{274CF297-6D8F-43F4-8EBF-277144EB8E12}"/>
              </a:ext>
            </a:extLst>
          </p:cNvPr>
          <p:cNvSpPr/>
          <p:nvPr/>
        </p:nvSpPr>
        <p:spPr>
          <a:xfrm>
            <a:off x="8764143" y="99501"/>
            <a:ext cx="3405444" cy="707886"/>
          </a:xfrm>
          <a:prstGeom prst="rect">
            <a:avLst/>
          </a:prstGeom>
        </p:spPr>
        <p:txBody>
          <a:bodyPr wrap="square">
            <a:spAutoFit/>
          </a:bodyPr>
          <a:lstStyle/>
          <a:p>
            <a:pPr marL="231775" indent="-231775"/>
            <a:r>
              <a:rPr lang="en-US" sz="2000" dirty="0">
                <a:latin typeface="Cambria" panose="02040503050406030204" pitchFamily="18" charset="0"/>
                <a:ea typeface="Cambria" panose="02040503050406030204" pitchFamily="18" charset="0"/>
                <a:cs typeface="Helvetica" panose="020B0604020202020204" pitchFamily="34" charset="0"/>
                <a:hlinkClick r:id="rId5"/>
              </a:rPr>
              <a:t>github.com/</a:t>
            </a:r>
            <a:r>
              <a:rPr lang="en-US" sz="2000" dirty="0" err="1">
                <a:latin typeface="Cambria" panose="02040503050406030204" pitchFamily="18" charset="0"/>
                <a:ea typeface="Cambria" panose="02040503050406030204" pitchFamily="18" charset="0"/>
                <a:cs typeface="Helvetica" panose="020B0604020202020204" pitchFamily="34" charset="0"/>
                <a:hlinkClick r:id="rId5"/>
              </a:rPr>
              <a:t>mariannazhang</a:t>
            </a:r>
            <a:r>
              <a:rPr lang="en-US" sz="2000" dirty="0">
                <a:latin typeface="Cambria" panose="02040503050406030204" pitchFamily="18" charset="0"/>
                <a:ea typeface="Cambria" panose="02040503050406030204" pitchFamily="18" charset="0"/>
                <a:cs typeface="Helvetica" panose="020B0604020202020204" pitchFamily="34" charset="0"/>
                <a:hlinkClick r:id="rId5"/>
              </a:rPr>
              <a:t>/</a:t>
            </a:r>
            <a:r>
              <a:rPr lang="en-US" sz="2000" dirty="0" err="1">
                <a:latin typeface="Cambria" panose="02040503050406030204" pitchFamily="18" charset="0"/>
                <a:ea typeface="Cambria" panose="02040503050406030204" pitchFamily="18" charset="0"/>
                <a:cs typeface="Helvetica" panose="020B0604020202020204" pitchFamily="34" charset="0"/>
                <a:hlinkClick r:id="rId5"/>
              </a:rPr>
              <a:t>structuralblocking</a:t>
            </a:r>
            <a:endParaRPr lang="en-US" sz="2000" dirty="0">
              <a:latin typeface="Cambria" panose="02040503050406030204" pitchFamily="18" charset="0"/>
              <a:ea typeface="Cambria" panose="02040503050406030204" pitchFamily="18" charset="0"/>
              <a:cs typeface="Helvetica" panose="020B0604020202020204" pitchFamily="34" charset="0"/>
            </a:endParaRPr>
          </a:p>
        </p:txBody>
      </p:sp>
      <p:pic>
        <p:nvPicPr>
          <p:cNvPr id="2054" name="Picture 6" descr="Image result for github logo">
            <a:extLst>
              <a:ext uri="{FF2B5EF4-FFF2-40B4-BE49-F238E27FC236}">
                <a16:creationId xmlns:a16="http://schemas.microsoft.com/office/drawing/2014/main" id="{AD834F1F-0FAF-4ED9-B357-EB2BB9E319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7125" y="146592"/>
            <a:ext cx="587017" cy="58701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AD34E63-632D-4DDB-BEF7-D7D2EA5A90F6}"/>
              </a:ext>
            </a:extLst>
          </p:cNvPr>
          <p:cNvSpPr txBox="1"/>
          <p:nvPr/>
        </p:nvSpPr>
        <p:spPr>
          <a:xfrm>
            <a:off x="3706264" y="5477241"/>
            <a:ext cx="3962592" cy="1200329"/>
          </a:xfrm>
          <a:prstGeom prst="rect">
            <a:avLst/>
          </a:prstGeom>
          <a:noFill/>
        </p:spPr>
        <p:txBody>
          <a:bodyPr wrap="square" rtlCol="0">
            <a:spAutoFit/>
          </a:bodyPr>
          <a:lstStyle/>
          <a:p>
            <a:r>
              <a:rPr lang="en-US" sz="2400" dirty="0">
                <a:latin typeface="Gill Sans MT" panose="020B0502020104020203" pitchFamily="34" charset="0"/>
              </a:rPr>
              <a:t>Regina Casper </a:t>
            </a:r>
            <a:br>
              <a:rPr lang="en-US" sz="2400" dirty="0">
                <a:latin typeface="Gill Sans MT" panose="020B0502020104020203" pitchFamily="34" charset="0"/>
              </a:rPr>
            </a:br>
            <a:r>
              <a:rPr lang="en-US" sz="2400" dirty="0">
                <a:latin typeface="Gill Sans MT" panose="020B0502020104020203" pitchFamily="34" charset="0"/>
              </a:rPr>
              <a:t>Stanford Graduate Fellowship in Science &amp; Technology</a:t>
            </a:r>
          </a:p>
        </p:txBody>
      </p:sp>
      <p:sp>
        <p:nvSpPr>
          <p:cNvPr id="3" name="Rectangle 2">
            <a:extLst>
              <a:ext uri="{FF2B5EF4-FFF2-40B4-BE49-F238E27FC236}">
                <a16:creationId xmlns:a16="http://schemas.microsoft.com/office/drawing/2014/main" id="{7A1EF226-8B41-4670-81E4-05832673BCD2}"/>
              </a:ext>
            </a:extLst>
          </p:cNvPr>
          <p:cNvSpPr/>
          <p:nvPr/>
        </p:nvSpPr>
        <p:spPr>
          <a:xfrm>
            <a:off x="8290084" y="3329130"/>
            <a:ext cx="3839962" cy="1200329"/>
          </a:xfrm>
          <a:prstGeom prst="rect">
            <a:avLst/>
          </a:prstGeom>
        </p:spPr>
        <p:txBody>
          <a:bodyPr wrap="none">
            <a:spAutoFit/>
          </a:bodyPr>
          <a:lstStyle/>
          <a:p>
            <a:pPr lvl="0"/>
            <a:r>
              <a:rPr lang="en-US" sz="2400" dirty="0">
                <a:solidFill>
                  <a:prstClr val="black"/>
                </a:solidFill>
                <a:latin typeface="Gill Sans MT" panose="020B0502020104020203" pitchFamily="34" charset="0"/>
              </a:rPr>
              <a:t>Chia-</a:t>
            </a:r>
            <a:r>
              <a:rPr lang="en-US" sz="2400" dirty="0" err="1">
                <a:solidFill>
                  <a:prstClr val="black"/>
                </a:solidFill>
                <a:latin typeface="Gill Sans MT" panose="020B0502020104020203" pitchFamily="34" charset="0"/>
              </a:rPr>
              <a:t>Wa</a:t>
            </a:r>
            <a:r>
              <a:rPr lang="en-US" sz="2400" dirty="0">
                <a:solidFill>
                  <a:prstClr val="black"/>
                </a:solidFill>
                <a:latin typeface="Gill Sans MT" panose="020B0502020104020203" pitchFamily="34" charset="0"/>
              </a:rPr>
              <a:t> Yeh</a:t>
            </a:r>
          </a:p>
          <a:p>
            <a:pPr lvl="0"/>
            <a:r>
              <a:rPr lang="en-US" sz="2400" dirty="0">
                <a:solidFill>
                  <a:prstClr val="black"/>
                </a:solidFill>
                <a:latin typeface="Gill Sans MT" panose="020B0502020104020203" pitchFamily="34" charset="0"/>
              </a:rPr>
              <a:t>Jennifer Winters &amp; Beth Wise</a:t>
            </a:r>
          </a:p>
          <a:p>
            <a:pPr lvl="0"/>
            <a:r>
              <a:rPr lang="en-US" sz="2400" dirty="0">
                <a:solidFill>
                  <a:prstClr val="black"/>
                </a:solidFill>
                <a:latin typeface="Gill Sans MT" panose="020B0502020104020203" pitchFamily="34" charset="0"/>
              </a:rPr>
              <a:t>Children, families, &amp; teachers</a:t>
            </a:r>
          </a:p>
        </p:txBody>
      </p:sp>
      <p:sp>
        <p:nvSpPr>
          <p:cNvPr id="15" name="Rectangle 14">
            <a:extLst>
              <a:ext uri="{FF2B5EF4-FFF2-40B4-BE49-F238E27FC236}">
                <a16:creationId xmlns:a16="http://schemas.microsoft.com/office/drawing/2014/main" id="{DB4ECE32-A6F0-47A0-AD59-6A2312A76677}"/>
              </a:ext>
            </a:extLst>
          </p:cNvPr>
          <p:cNvSpPr/>
          <p:nvPr/>
        </p:nvSpPr>
        <p:spPr>
          <a:xfrm>
            <a:off x="8314685" y="5846573"/>
            <a:ext cx="2759602" cy="830997"/>
          </a:xfrm>
          <a:prstGeom prst="rect">
            <a:avLst/>
          </a:prstGeom>
        </p:spPr>
        <p:txBody>
          <a:bodyPr wrap="none">
            <a:spAutoFit/>
          </a:bodyPr>
          <a:lstStyle/>
          <a:p>
            <a:pPr lvl="0"/>
            <a:r>
              <a:rPr lang="en-US" sz="2400" dirty="0">
                <a:solidFill>
                  <a:prstClr val="black"/>
                </a:solidFill>
                <a:latin typeface="Gill Sans MT" panose="020B0502020104020203" pitchFamily="34" charset="0"/>
              </a:rPr>
              <a:t>Alexandra Schindler</a:t>
            </a:r>
          </a:p>
          <a:p>
            <a:pPr lvl="0"/>
            <a:r>
              <a:rPr lang="en-US" sz="2400" dirty="0">
                <a:solidFill>
                  <a:prstClr val="black"/>
                </a:solidFill>
                <a:latin typeface="Gill Sans MT" panose="020B0502020104020203" pitchFamily="34" charset="0"/>
              </a:rPr>
              <a:t>Children &amp; families</a:t>
            </a:r>
          </a:p>
        </p:txBody>
      </p:sp>
      <p:sp>
        <p:nvSpPr>
          <p:cNvPr id="17" name="Rectangle 16">
            <a:extLst>
              <a:ext uri="{FF2B5EF4-FFF2-40B4-BE49-F238E27FC236}">
                <a16:creationId xmlns:a16="http://schemas.microsoft.com/office/drawing/2014/main" id="{E96F9780-BFFC-4B53-90CA-5E8FA041885F}"/>
              </a:ext>
            </a:extLst>
          </p:cNvPr>
          <p:cNvSpPr/>
          <p:nvPr/>
        </p:nvSpPr>
        <p:spPr>
          <a:xfrm>
            <a:off x="8314685" y="1046857"/>
            <a:ext cx="3701526" cy="461665"/>
          </a:xfrm>
          <a:prstGeom prst="rect">
            <a:avLst/>
          </a:prstGeom>
        </p:spPr>
        <p:txBody>
          <a:bodyPr wrap="none">
            <a:spAutoFit/>
          </a:bodyPr>
          <a:lstStyle/>
          <a:p>
            <a:pPr lvl="0"/>
            <a:r>
              <a:rPr lang="en-US" sz="2400" dirty="0">
                <a:solidFill>
                  <a:prstClr val="black"/>
                </a:solidFill>
                <a:latin typeface="Gill Sans MT" panose="020B0502020104020203" pitchFamily="34" charset="0"/>
              </a:rPr>
              <a:t>Adult participants on MTurk</a:t>
            </a:r>
          </a:p>
        </p:txBody>
      </p:sp>
    </p:spTree>
    <p:extLst>
      <p:ext uri="{BB962C8B-B14F-4D97-AF65-F5344CB8AC3E}">
        <p14:creationId xmlns:p14="http://schemas.microsoft.com/office/powerpoint/2010/main" val="1934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3">
            <a:extLst>
              <a:ext uri="{FF2B5EF4-FFF2-40B4-BE49-F238E27FC236}">
                <a16:creationId xmlns:a16="http://schemas.microsoft.com/office/drawing/2014/main" id="{5D5FD260-4983-480F-ACF2-63607673FA80}"/>
              </a:ext>
            </a:extLst>
          </p:cNvPr>
          <p:cNvSpPr>
            <a:spLocks noGrp="1"/>
          </p:cNvSpPr>
          <p:nvPr>
            <p:ph type="title"/>
          </p:nvPr>
        </p:nvSpPr>
        <p:spPr>
          <a:xfrm>
            <a:off x="317947" y="-157237"/>
            <a:ext cx="11590518" cy="1658198"/>
          </a:xfrm>
        </p:spPr>
        <p:txBody>
          <a:bodyPr>
            <a:normAutofit/>
          </a:bodyPr>
          <a:lstStyle/>
          <a:p>
            <a:r>
              <a:rPr lang="en-US" sz="4400" dirty="0">
                <a:latin typeface="Gill Sans MT" panose="020B0502020104020203" pitchFamily="34" charset="0"/>
              </a:rPr>
              <a:t>Organizing the world into categories</a:t>
            </a:r>
          </a:p>
        </p:txBody>
      </p:sp>
      <p:pic>
        <p:nvPicPr>
          <p:cNvPr id="1028" name="Picture 4" descr="https://101clipart.com/wp-content/uploads/17/Cartoon%20People%20Cliparts%2027.jpg">
            <a:extLst>
              <a:ext uri="{FF2B5EF4-FFF2-40B4-BE49-F238E27FC236}">
                <a16:creationId xmlns:a16="http://schemas.microsoft.com/office/drawing/2014/main" id="{AC3DCF66-B7F8-489F-9DA3-2E913E1232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5907" r="83589" b="50000"/>
          <a:stretch/>
        </p:blipFill>
        <p:spPr bwMode="auto">
          <a:xfrm>
            <a:off x="8054728" y="1492788"/>
            <a:ext cx="887731"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101clipart.com/wp-content/uploads/17/Cartoon%20People%20Cliparts%2027.jpg">
            <a:extLst>
              <a:ext uri="{FF2B5EF4-FFF2-40B4-BE49-F238E27FC236}">
                <a16:creationId xmlns:a16="http://schemas.microsoft.com/office/drawing/2014/main" id="{D76198A9-519A-4125-AD95-815DC89B8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332" t="5907" r="58347" b="50000"/>
          <a:stretch/>
        </p:blipFill>
        <p:spPr bwMode="auto">
          <a:xfrm>
            <a:off x="10696896" y="1513682"/>
            <a:ext cx="66642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101clipart.com/wp-content/uploads/17/Cartoon%20People%20Cliparts%2027.jpg">
            <a:extLst>
              <a:ext uri="{FF2B5EF4-FFF2-40B4-BE49-F238E27FC236}">
                <a16:creationId xmlns:a16="http://schemas.microsoft.com/office/drawing/2014/main" id="{8D2226F7-2726-4592-805C-D6084A48E5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142" t="5907" r="1253" b="50000"/>
          <a:stretch/>
        </p:blipFill>
        <p:spPr bwMode="auto">
          <a:xfrm>
            <a:off x="10032409" y="1506816"/>
            <a:ext cx="78998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101clipart.com/wp-content/uploads/17/Cartoon%20People%20Cliparts%2027.jpg">
            <a:extLst>
              <a:ext uri="{FF2B5EF4-FFF2-40B4-BE49-F238E27FC236}">
                <a16:creationId xmlns:a16="http://schemas.microsoft.com/office/drawing/2014/main" id="{D1E79A29-C8B9-4138-88DD-B0FC4E7C8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644" t="52347" r="72071" b="3560"/>
          <a:stretch/>
        </p:blipFill>
        <p:spPr bwMode="auto">
          <a:xfrm>
            <a:off x="9367922" y="1632634"/>
            <a:ext cx="664487" cy="20888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AE91D4A-BA0A-4C55-8EFC-5E24654A0F33}"/>
              </a:ext>
            </a:extLst>
          </p:cNvPr>
          <p:cNvPicPr>
            <a:picLocks noChangeAspect="1"/>
          </p:cNvPicPr>
          <p:nvPr/>
        </p:nvPicPr>
        <p:blipFill rotWithShape="1">
          <a:blip r:embed="rId4">
            <a:extLst>
              <a:ext uri="{28A0092B-C50C-407E-A947-70E740481C1C}">
                <a14:useLocalDpi xmlns:a14="http://schemas.microsoft.com/office/drawing/2010/main" val="0"/>
              </a:ext>
            </a:extLst>
          </a:blip>
          <a:srcRect l="16542" t="72736" r="78759" b="13401"/>
          <a:stretch/>
        </p:blipFill>
        <p:spPr>
          <a:xfrm>
            <a:off x="6874026" y="2209403"/>
            <a:ext cx="569968" cy="1299634"/>
          </a:xfrm>
          <a:prstGeom prst="rect">
            <a:avLst/>
          </a:prstGeom>
        </p:spPr>
      </p:pic>
      <p:pic>
        <p:nvPicPr>
          <p:cNvPr id="23" name="Picture 22">
            <a:extLst>
              <a:ext uri="{FF2B5EF4-FFF2-40B4-BE49-F238E27FC236}">
                <a16:creationId xmlns:a16="http://schemas.microsoft.com/office/drawing/2014/main" id="{FE76EC0C-DBFC-420D-81B3-9F73AF2F051A}"/>
              </a:ext>
            </a:extLst>
          </p:cNvPr>
          <p:cNvPicPr>
            <a:picLocks noChangeAspect="1"/>
          </p:cNvPicPr>
          <p:nvPr/>
        </p:nvPicPr>
        <p:blipFill rotWithShape="1">
          <a:blip r:embed="rId4">
            <a:extLst>
              <a:ext uri="{28A0092B-C50C-407E-A947-70E740481C1C}">
                <a14:useLocalDpi xmlns:a14="http://schemas.microsoft.com/office/drawing/2010/main" val="0"/>
              </a:ext>
            </a:extLst>
          </a:blip>
          <a:srcRect l="34612" t="72736" r="61014" b="13401"/>
          <a:stretch/>
        </p:blipFill>
        <p:spPr>
          <a:xfrm>
            <a:off x="8820079" y="2220823"/>
            <a:ext cx="530491" cy="1299634"/>
          </a:xfrm>
          <a:prstGeom prst="rect">
            <a:avLst/>
          </a:prstGeom>
        </p:spPr>
      </p:pic>
      <p:pic>
        <p:nvPicPr>
          <p:cNvPr id="30" name="Picture 4" descr="https://101clipart.com/wp-content/uploads/17/Cartoon%20People%20Cliparts%2027.jpg">
            <a:extLst>
              <a:ext uri="{FF2B5EF4-FFF2-40B4-BE49-F238E27FC236}">
                <a16:creationId xmlns:a16="http://schemas.microsoft.com/office/drawing/2014/main" id="{B617AE62-736A-48F5-9A8B-7C24BE2A3A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31" t="5907" r="71518" b="50000"/>
          <a:stretch/>
        </p:blipFill>
        <p:spPr bwMode="auto">
          <a:xfrm>
            <a:off x="3870491" y="1659343"/>
            <a:ext cx="635579"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101clipart.com/wp-content/uploads/17/Cartoon%20People%20Cliparts%2027.jpg">
            <a:extLst>
              <a:ext uri="{FF2B5EF4-FFF2-40B4-BE49-F238E27FC236}">
                <a16:creationId xmlns:a16="http://schemas.microsoft.com/office/drawing/2014/main" id="{B894C21B-EE52-4A24-B5D7-FDF555FF5F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656" t="5907" r="44483" b="50000"/>
          <a:stretch/>
        </p:blipFill>
        <p:spPr bwMode="auto">
          <a:xfrm>
            <a:off x="2708783" y="1599163"/>
            <a:ext cx="64152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https://101clipart.com/wp-content/uploads/17/Cartoon%20People%20Cliparts%2027.jpg">
            <a:extLst>
              <a:ext uri="{FF2B5EF4-FFF2-40B4-BE49-F238E27FC236}">
                <a16:creationId xmlns:a16="http://schemas.microsoft.com/office/drawing/2014/main" id="{11662D67-E0C3-46A3-8361-89EB0B5F90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639" t="5907" r="17127" b="50000"/>
          <a:stretch/>
        </p:blipFill>
        <p:spPr bwMode="auto">
          <a:xfrm>
            <a:off x="1506403" y="1682967"/>
            <a:ext cx="640826"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s://101clipart.com/wp-content/uploads/17/Cartoon%20People%20Cliparts%2027.jpg">
            <a:extLst>
              <a:ext uri="{FF2B5EF4-FFF2-40B4-BE49-F238E27FC236}">
                <a16:creationId xmlns:a16="http://schemas.microsoft.com/office/drawing/2014/main" id="{3C1395AF-0BCE-43EF-B216-6F8F844220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404" t="52347" r="27592" b="3560"/>
          <a:stretch/>
        </p:blipFill>
        <p:spPr bwMode="auto">
          <a:xfrm>
            <a:off x="751546" y="1806258"/>
            <a:ext cx="733485" cy="20227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https://101clipart.com/wp-content/uploads/17/Cartoon%20People%20Cliparts%2027.jpg">
            <a:extLst>
              <a:ext uri="{FF2B5EF4-FFF2-40B4-BE49-F238E27FC236}">
                <a16:creationId xmlns:a16="http://schemas.microsoft.com/office/drawing/2014/main" id="{88534899-A517-46B7-9586-594AEBC13F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29" t="52347" r="4063" b="3560"/>
          <a:stretch/>
        </p:blipFill>
        <p:spPr bwMode="auto">
          <a:xfrm>
            <a:off x="4551258" y="1780673"/>
            <a:ext cx="530492" cy="20888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47D794D2-02EB-4920-B240-33E16906A01D}"/>
              </a:ext>
            </a:extLst>
          </p:cNvPr>
          <p:cNvPicPr>
            <a:picLocks noChangeAspect="1"/>
          </p:cNvPicPr>
          <p:nvPr/>
        </p:nvPicPr>
        <p:blipFill rotWithShape="1">
          <a:blip r:embed="rId4">
            <a:extLst>
              <a:ext uri="{28A0092B-C50C-407E-A947-70E740481C1C}">
                <a14:useLocalDpi xmlns:a14="http://schemas.microsoft.com/office/drawing/2010/main" val="0"/>
              </a:ext>
            </a:extLst>
          </a:blip>
          <a:srcRect l="61803" t="72736" r="33498" b="13401"/>
          <a:stretch/>
        </p:blipFill>
        <p:spPr>
          <a:xfrm>
            <a:off x="2138643" y="2350645"/>
            <a:ext cx="569968" cy="1299634"/>
          </a:xfrm>
          <a:prstGeom prst="rect">
            <a:avLst/>
          </a:prstGeom>
        </p:spPr>
      </p:pic>
      <p:pic>
        <p:nvPicPr>
          <p:cNvPr id="36" name="Picture 35">
            <a:extLst>
              <a:ext uri="{FF2B5EF4-FFF2-40B4-BE49-F238E27FC236}">
                <a16:creationId xmlns:a16="http://schemas.microsoft.com/office/drawing/2014/main" id="{493E4D9B-25D0-41D9-8479-C844D4C1F6BF}"/>
              </a:ext>
            </a:extLst>
          </p:cNvPr>
          <p:cNvPicPr>
            <a:picLocks noChangeAspect="1"/>
          </p:cNvPicPr>
          <p:nvPr/>
        </p:nvPicPr>
        <p:blipFill rotWithShape="1">
          <a:blip r:embed="rId4">
            <a:extLst>
              <a:ext uri="{28A0092B-C50C-407E-A947-70E740481C1C}">
                <a14:useLocalDpi xmlns:a14="http://schemas.microsoft.com/office/drawing/2010/main" val="0"/>
              </a:ext>
            </a:extLst>
          </a:blip>
          <a:srcRect l="66596" t="72736" r="29245" b="13401"/>
          <a:stretch/>
        </p:blipFill>
        <p:spPr>
          <a:xfrm>
            <a:off x="3301062" y="2357147"/>
            <a:ext cx="504406" cy="1299634"/>
          </a:xfrm>
          <a:prstGeom prst="rect">
            <a:avLst/>
          </a:prstGeom>
        </p:spPr>
      </p:pic>
      <p:sp>
        <p:nvSpPr>
          <p:cNvPr id="37" name="TextBox 36">
            <a:extLst>
              <a:ext uri="{FF2B5EF4-FFF2-40B4-BE49-F238E27FC236}">
                <a16:creationId xmlns:a16="http://schemas.microsoft.com/office/drawing/2014/main" id="{DD6A76F2-D7E2-420F-8C06-22F7C4A9DFA0}"/>
              </a:ext>
            </a:extLst>
          </p:cNvPr>
          <p:cNvSpPr txBox="1"/>
          <p:nvPr/>
        </p:nvSpPr>
        <p:spPr>
          <a:xfrm>
            <a:off x="2564189" y="1202446"/>
            <a:ext cx="856325" cy="369332"/>
          </a:xfrm>
          <a:prstGeom prst="rect">
            <a:avLst/>
          </a:prstGeom>
          <a:noFill/>
        </p:spPr>
        <p:txBody>
          <a:bodyPr wrap="none" rtlCol="0">
            <a:spAutoFit/>
          </a:bodyPr>
          <a:lstStyle/>
          <a:p>
            <a:r>
              <a:rPr lang="en-US" b="1" dirty="0">
                <a:latin typeface="Gill Sans MT" panose="020B0502020104020203" pitchFamily="34" charset="0"/>
              </a:rPr>
              <a:t>MALE</a:t>
            </a:r>
          </a:p>
        </p:txBody>
      </p:sp>
      <p:sp>
        <p:nvSpPr>
          <p:cNvPr id="38" name="TextBox 37">
            <a:extLst>
              <a:ext uri="{FF2B5EF4-FFF2-40B4-BE49-F238E27FC236}">
                <a16:creationId xmlns:a16="http://schemas.microsoft.com/office/drawing/2014/main" id="{1107A71E-06A3-4042-8F10-74090D9E3849}"/>
              </a:ext>
            </a:extLst>
          </p:cNvPr>
          <p:cNvSpPr txBox="1"/>
          <p:nvPr/>
        </p:nvSpPr>
        <p:spPr>
          <a:xfrm>
            <a:off x="8762753" y="1140087"/>
            <a:ext cx="1141659" cy="369332"/>
          </a:xfrm>
          <a:prstGeom prst="rect">
            <a:avLst/>
          </a:prstGeom>
          <a:noFill/>
        </p:spPr>
        <p:txBody>
          <a:bodyPr wrap="none" rtlCol="0">
            <a:spAutoFit/>
          </a:bodyPr>
          <a:lstStyle/>
          <a:p>
            <a:r>
              <a:rPr lang="en-US" b="1" dirty="0">
                <a:latin typeface="Gill Sans MT" panose="020B0502020104020203" pitchFamily="34" charset="0"/>
              </a:rPr>
              <a:t>FEMALE</a:t>
            </a:r>
          </a:p>
        </p:txBody>
      </p:sp>
      <p:pic>
        <p:nvPicPr>
          <p:cNvPr id="20" name="Picture 4" descr="https://101clipart.com/wp-content/uploads/17/Cartoon%20People%20Cliparts%2027.jpg">
            <a:extLst>
              <a:ext uri="{FF2B5EF4-FFF2-40B4-BE49-F238E27FC236}">
                <a16:creationId xmlns:a16="http://schemas.microsoft.com/office/drawing/2014/main" id="{3143871B-6302-4F5E-A00E-8A0464D021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8" t="52347" r="41647" b="3560"/>
          <a:stretch/>
        </p:blipFill>
        <p:spPr bwMode="auto">
          <a:xfrm>
            <a:off x="7534542" y="1617796"/>
            <a:ext cx="664487" cy="208885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6704C3AF-C620-4C8E-AD8A-9C348D56CD2D}"/>
              </a:ext>
            </a:extLst>
          </p:cNvPr>
          <p:cNvSpPr/>
          <p:nvPr/>
        </p:nvSpPr>
        <p:spPr>
          <a:xfrm>
            <a:off x="449804" y="1069383"/>
            <a:ext cx="5044224" cy="2809221"/>
          </a:xfrm>
          <a:prstGeom prst="roundRect">
            <a:avLst/>
          </a:prstGeom>
          <a:noFill/>
          <a:ln w="635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9" name="Rectangle: Rounded Corners 38">
            <a:extLst>
              <a:ext uri="{FF2B5EF4-FFF2-40B4-BE49-F238E27FC236}">
                <a16:creationId xmlns:a16="http://schemas.microsoft.com/office/drawing/2014/main" id="{BF714DE6-9890-4354-98DF-D56079D76B48}"/>
              </a:ext>
            </a:extLst>
          </p:cNvPr>
          <p:cNvSpPr/>
          <p:nvPr/>
        </p:nvSpPr>
        <p:spPr>
          <a:xfrm>
            <a:off x="6488497" y="1062597"/>
            <a:ext cx="5484991" cy="2658888"/>
          </a:xfrm>
          <a:prstGeom prst="roundRect">
            <a:avLst/>
          </a:prstGeom>
          <a:noFill/>
          <a:ln w="63500">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3" name="Rectangle: Rounded Corners 42">
            <a:extLst>
              <a:ext uri="{FF2B5EF4-FFF2-40B4-BE49-F238E27FC236}">
                <a16:creationId xmlns:a16="http://schemas.microsoft.com/office/drawing/2014/main" id="{F8DDE130-9BE6-4BF8-8BC9-BADA14FAF993}"/>
              </a:ext>
            </a:extLst>
          </p:cNvPr>
          <p:cNvSpPr/>
          <p:nvPr/>
        </p:nvSpPr>
        <p:spPr>
          <a:xfrm>
            <a:off x="319356" y="4138436"/>
            <a:ext cx="3374676" cy="2333234"/>
          </a:xfrm>
          <a:prstGeom prst="roundRect">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44" name="TextBox 43">
            <a:extLst>
              <a:ext uri="{FF2B5EF4-FFF2-40B4-BE49-F238E27FC236}">
                <a16:creationId xmlns:a16="http://schemas.microsoft.com/office/drawing/2014/main" id="{B0B29E0B-765A-4B50-BD76-4436FDD53574}"/>
              </a:ext>
            </a:extLst>
          </p:cNvPr>
          <p:cNvSpPr txBox="1"/>
          <p:nvPr/>
        </p:nvSpPr>
        <p:spPr>
          <a:xfrm>
            <a:off x="1523019" y="4272515"/>
            <a:ext cx="624210"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CAT</a:t>
            </a:r>
          </a:p>
        </p:txBody>
      </p:sp>
      <p:pic>
        <p:nvPicPr>
          <p:cNvPr id="1032" name="Picture 8" descr="https://provectapet.com/wp-content/uploads/2017/02/provecta-for-pets-gray-cat_opt.jpg">
            <a:extLst>
              <a:ext uri="{FF2B5EF4-FFF2-40B4-BE49-F238E27FC236}">
                <a16:creationId xmlns:a16="http://schemas.microsoft.com/office/drawing/2014/main" id="{E36233A4-8840-4F8B-B801-9612D0C0C259}"/>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14601" r="18595"/>
          <a:stretch/>
        </p:blipFill>
        <p:spPr bwMode="auto">
          <a:xfrm>
            <a:off x="437027" y="4420666"/>
            <a:ext cx="973614" cy="145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lated image">
            <a:extLst>
              <a:ext uri="{FF2B5EF4-FFF2-40B4-BE49-F238E27FC236}">
                <a16:creationId xmlns:a16="http://schemas.microsoft.com/office/drawing/2014/main" id="{96DEF577-9E82-444A-B91D-CEA5F88BB656}"/>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2523755" y="4279335"/>
            <a:ext cx="1057898" cy="116665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t white background">
            <a:extLst>
              <a:ext uri="{FF2B5EF4-FFF2-40B4-BE49-F238E27FC236}">
                <a16:creationId xmlns:a16="http://schemas.microsoft.com/office/drawing/2014/main" id="{F5FBC258-3645-43DF-BF14-F51ADCC19777}"/>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l="5274" t="11325" r="10552"/>
          <a:stretch/>
        </p:blipFill>
        <p:spPr bwMode="auto">
          <a:xfrm>
            <a:off x="1410641" y="5499691"/>
            <a:ext cx="1360474" cy="895758"/>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Rounded Corners 57">
            <a:extLst>
              <a:ext uri="{FF2B5EF4-FFF2-40B4-BE49-F238E27FC236}">
                <a16:creationId xmlns:a16="http://schemas.microsoft.com/office/drawing/2014/main" id="{F63BA3E8-D86E-436B-A074-49AE2950ECE5}"/>
              </a:ext>
            </a:extLst>
          </p:cNvPr>
          <p:cNvSpPr/>
          <p:nvPr/>
        </p:nvSpPr>
        <p:spPr>
          <a:xfrm>
            <a:off x="3798583" y="4486023"/>
            <a:ext cx="2482770" cy="2096376"/>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59" name="TextBox 58">
            <a:extLst>
              <a:ext uri="{FF2B5EF4-FFF2-40B4-BE49-F238E27FC236}">
                <a16:creationId xmlns:a16="http://schemas.microsoft.com/office/drawing/2014/main" id="{0BC9B8FF-1652-4E06-B623-175A01834E12}"/>
              </a:ext>
            </a:extLst>
          </p:cNvPr>
          <p:cNvSpPr txBox="1"/>
          <p:nvPr/>
        </p:nvSpPr>
        <p:spPr>
          <a:xfrm>
            <a:off x="4704058" y="4596848"/>
            <a:ext cx="720069"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DOG</a:t>
            </a:r>
          </a:p>
        </p:txBody>
      </p:sp>
      <p:sp>
        <p:nvSpPr>
          <p:cNvPr id="60" name="Rectangle: Rounded Corners 59">
            <a:extLst>
              <a:ext uri="{FF2B5EF4-FFF2-40B4-BE49-F238E27FC236}">
                <a16:creationId xmlns:a16="http://schemas.microsoft.com/office/drawing/2014/main" id="{B99119C1-9272-447D-9815-F060FF943908}"/>
              </a:ext>
            </a:extLst>
          </p:cNvPr>
          <p:cNvSpPr/>
          <p:nvPr/>
        </p:nvSpPr>
        <p:spPr>
          <a:xfrm>
            <a:off x="9417328" y="3922675"/>
            <a:ext cx="2584463" cy="2548995"/>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61" name="TextBox 60">
            <a:extLst>
              <a:ext uri="{FF2B5EF4-FFF2-40B4-BE49-F238E27FC236}">
                <a16:creationId xmlns:a16="http://schemas.microsoft.com/office/drawing/2014/main" id="{5749B5DE-D68A-40A1-81CB-C23F08C2BC8D}"/>
              </a:ext>
            </a:extLst>
          </p:cNvPr>
          <p:cNvSpPr txBox="1"/>
          <p:nvPr/>
        </p:nvSpPr>
        <p:spPr>
          <a:xfrm>
            <a:off x="10261978" y="3981216"/>
            <a:ext cx="81400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TABLE</a:t>
            </a:r>
          </a:p>
        </p:txBody>
      </p:sp>
      <p:sp>
        <p:nvSpPr>
          <p:cNvPr id="62" name="Rectangle: Rounded Corners 61">
            <a:extLst>
              <a:ext uri="{FF2B5EF4-FFF2-40B4-BE49-F238E27FC236}">
                <a16:creationId xmlns:a16="http://schemas.microsoft.com/office/drawing/2014/main" id="{F5B6DF24-FF16-41E5-92B2-D5C82F2C34EF}"/>
              </a:ext>
            </a:extLst>
          </p:cNvPr>
          <p:cNvSpPr/>
          <p:nvPr/>
        </p:nvSpPr>
        <p:spPr>
          <a:xfrm>
            <a:off x="6622864" y="3922675"/>
            <a:ext cx="2640306" cy="2333234"/>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65000"/>
                </a:schemeClr>
              </a:solidFill>
              <a:latin typeface="Gill Sans MT" panose="020B0502020104020203" pitchFamily="34" charset="0"/>
            </a:endParaRPr>
          </a:p>
        </p:txBody>
      </p:sp>
      <p:sp>
        <p:nvSpPr>
          <p:cNvPr id="63" name="TextBox 62">
            <a:extLst>
              <a:ext uri="{FF2B5EF4-FFF2-40B4-BE49-F238E27FC236}">
                <a16:creationId xmlns:a16="http://schemas.microsoft.com/office/drawing/2014/main" id="{21065651-3AF7-4CDF-BC9B-F78C6954B902}"/>
              </a:ext>
            </a:extLst>
          </p:cNvPr>
          <p:cNvSpPr txBox="1"/>
          <p:nvPr/>
        </p:nvSpPr>
        <p:spPr>
          <a:xfrm>
            <a:off x="7443994" y="3932677"/>
            <a:ext cx="867545" cy="369332"/>
          </a:xfrm>
          <a:prstGeom prst="rect">
            <a:avLst/>
          </a:prstGeom>
          <a:noFill/>
        </p:spPr>
        <p:txBody>
          <a:bodyPr wrap="none" rtlCol="0">
            <a:spAutoFit/>
          </a:bodyPr>
          <a:lstStyle/>
          <a:p>
            <a:r>
              <a:rPr lang="en-US" dirty="0">
                <a:solidFill>
                  <a:schemeClr val="bg1">
                    <a:lumMod val="65000"/>
                  </a:schemeClr>
                </a:solidFill>
                <a:latin typeface="Gill Sans MT" panose="020B0502020104020203" pitchFamily="34" charset="0"/>
              </a:rPr>
              <a:t>CHAIR</a:t>
            </a:r>
          </a:p>
        </p:txBody>
      </p:sp>
      <p:pic>
        <p:nvPicPr>
          <p:cNvPr id="64" name="Picture 2" descr="https://d1zloi9myumgkb.cloudfront.net/images/lesro-conference-table-oval.jpg">
            <a:extLst>
              <a:ext uri="{FF2B5EF4-FFF2-40B4-BE49-F238E27FC236}">
                <a16:creationId xmlns:a16="http://schemas.microsoft.com/office/drawing/2014/main" id="{D6A545C3-8A08-4A77-B05C-7094C81BB2C8}"/>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9469650" y="4486023"/>
            <a:ext cx="2503838" cy="171658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http://cdn3.volusion.com/z7rsy.b4q2u/v/vspfiles/photos/Apollo-MT9400-Red-Mesh-Chair-2.jpg">
            <a:extLst>
              <a:ext uri="{FF2B5EF4-FFF2-40B4-BE49-F238E27FC236}">
                <a16:creationId xmlns:a16="http://schemas.microsoft.com/office/drawing/2014/main" id="{12A5D44F-FD66-44D9-8CD7-9BEDEC54733B}"/>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6820537" y="4389747"/>
            <a:ext cx="1211266" cy="177842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https://s7d2.scene7.com/is/image/DesignWithinReach/PD_2514014_MAIN?$main$">
            <a:extLst>
              <a:ext uri="{FF2B5EF4-FFF2-40B4-BE49-F238E27FC236}">
                <a16:creationId xmlns:a16="http://schemas.microsoft.com/office/drawing/2014/main" id="{63CA90E0-30A2-4326-88B9-782E79655F0E}"/>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saturation sat="25000"/>
                    </a14:imgEffect>
                    <a14:imgEffect>
                      <a14:brightnessContrast bright="20000"/>
                    </a14:imgEffect>
                  </a14:imgLayer>
                </a14:imgProps>
              </a:ext>
              <a:ext uri="{28A0092B-C50C-407E-A947-70E740481C1C}">
                <a14:useLocalDpi xmlns:a14="http://schemas.microsoft.com/office/drawing/2010/main" val="0"/>
              </a:ext>
            </a:extLst>
          </a:blip>
          <a:srcRect l="28748" t="7498" r="28951" b="8361"/>
          <a:stretch/>
        </p:blipFill>
        <p:spPr bwMode="auto">
          <a:xfrm>
            <a:off x="8072928" y="4657820"/>
            <a:ext cx="1102004" cy="1375705"/>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4" descr="Related image">
            <a:extLst>
              <a:ext uri="{FF2B5EF4-FFF2-40B4-BE49-F238E27FC236}">
                <a16:creationId xmlns:a16="http://schemas.microsoft.com/office/drawing/2014/main" id="{709A490A-79F4-4670-A7C5-90029C2B5FD4}"/>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25000"/>
                    </a14:imgEffect>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4106622" y="5077005"/>
            <a:ext cx="1989378" cy="132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634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094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14210B6-7DAE-4D0B-AA59-E9AA76E21DDF}"/>
              </a:ext>
            </a:extLst>
          </p:cNvPr>
          <p:cNvPicPr>
            <a:picLocks noChangeAspect="1"/>
          </p:cNvPicPr>
          <p:nvPr/>
        </p:nvPicPr>
        <p:blipFill>
          <a:blip r:embed="rId2"/>
          <a:stretch>
            <a:fillRect/>
          </a:stretch>
        </p:blipFill>
        <p:spPr>
          <a:xfrm>
            <a:off x="1639053" y="739798"/>
            <a:ext cx="9280637" cy="5727480"/>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Child data by DV</a:t>
            </a:r>
          </a:p>
        </p:txBody>
      </p:sp>
      <p:sp>
        <p:nvSpPr>
          <p:cNvPr id="4" name="Rectangle 3">
            <a:extLst>
              <a:ext uri="{FF2B5EF4-FFF2-40B4-BE49-F238E27FC236}">
                <a16:creationId xmlns:a16="http://schemas.microsoft.com/office/drawing/2014/main" id="{22D04B61-E001-4AA2-B205-ADE43C9534AF}"/>
              </a:ext>
            </a:extLst>
          </p:cNvPr>
          <p:cNvSpPr/>
          <p:nvPr/>
        </p:nvSpPr>
        <p:spPr>
          <a:xfrm>
            <a:off x="5782962" y="3429001"/>
            <a:ext cx="3249828" cy="2737022"/>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1A6350-7BD4-4DAB-9172-46A9DCD24CA3}"/>
              </a:ext>
            </a:extLst>
          </p:cNvPr>
          <p:cNvSpPr txBox="1"/>
          <p:nvPr/>
        </p:nvSpPr>
        <p:spPr>
          <a:xfrm>
            <a:off x="9246938" y="1054100"/>
            <a:ext cx="2820259" cy="707886"/>
          </a:xfrm>
          <a:prstGeom prst="rect">
            <a:avLst/>
          </a:prstGeom>
          <a:noFill/>
        </p:spPr>
        <p:txBody>
          <a:bodyPr wrap="none" rtlCol="0">
            <a:spAutoFit/>
          </a:bodyPr>
          <a:lstStyle/>
          <a:p>
            <a:r>
              <a:rPr lang="en-US" sz="2000" dirty="0"/>
              <a:t>Inductive potential:</a:t>
            </a:r>
          </a:p>
          <a:p>
            <a:r>
              <a:rPr lang="en-US" sz="2000" dirty="0"/>
              <a:t>Why the context pattern?</a:t>
            </a:r>
          </a:p>
        </p:txBody>
      </p:sp>
      <p:sp>
        <p:nvSpPr>
          <p:cNvPr id="13" name="Content Placeholder 2">
            <a:extLst>
              <a:ext uri="{FF2B5EF4-FFF2-40B4-BE49-F238E27FC236}">
                <a16:creationId xmlns:a16="http://schemas.microsoft.com/office/drawing/2014/main" id="{44E0BFF0-27F4-494A-A80C-52961EA50F37}"/>
              </a:ext>
            </a:extLst>
          </p:cNvPr>
          <p:cNvSpPr>
            <a:spLocks noGrp="1"/>
          </p:cNvSpPr>
          <p:nvPr>
            <p:ph idx="1"/>
          </p:nvPr>
        </p:nvSpPr>
        <p:spPr>
          <a:xfrm>
            <a:off x="55420" y="6205673"/>
            <a:ext cx="4935034" cy="621532"/>
          </a:xfrm>
        </p:spPr>
        <p:txBody>
          <a:bodyPr>
            <a:noAutofit/>
          </a:bodyPr>
          <a:lstStyle/>
          <a:p>
            <a:pPr marL="568325" indent="-568325">
              <a:buNone/>
            </a:pPr>
            <a:r>
              <a:rPr lang="en-US" sz="2000" dirty="0"/>
              <a:t>N = 38 (~9/cell) out of</a:t>
            </a:r>
            <a:br>
              <a:rPr lang="en-US" sz="2000" dirty="0"/>
            </a:br>
            <a:r>
              <a:rPr lang="en-US" sz="2000" dirty="0"/>
              <a:t>target 196 (49/cell) </a:t>
            </a:r>
            <a:r>
              <a:rPr lang="en-US" sz="2000" b="1" dirty="0"/>
              <a:t>5 and 6 year </a:t>
            </a:r>
            <a:r>
              <a:rPr lang="en-US" sz="2000" b="1" dirty="0" err="1"/>
              <a:t>olds</a:t>
            </a:r>
            <a:endParaRPr lang="en-US" sz="2000" dirty="0"/>
          </a:p>
        </p:txBody>
      </p:sp>
    </p:spTree>
    <p:extLst>
      <p:ext uri="{BB962C8B-B14F-4D97-AF65-F5344CB8AC3E}">
        <p14:creationId xmlns:p14="http://schemas.microsoft.com/office/powerpoint/2010/main" val="3389422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9EB77F-4413-4304-A7BF-B102CC6AA837}"/>
              </a:ext>
            </a:extLst>
          </p:cNvPr>
          <p:cNvPicPr>
            <a:picLocks noChangeAspect="1"/>
          </p:cNvPicPr>
          <p:nvPr/>
        </p:nvPicPr>
        <p:blipFill>
          <a:blip r:embed="rId2"/>
          <a:stretch>
            <a:fillRect/>
          </a:stretch>
        </p:blipFill>
        <p:spPr>
          <a:xfrm>
            <a:off x="1639053" y="778657"/>
            <a:ext cx="9280637" cy="5727480"/>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Adult data by DV</a:t>
            </a:r>
          </a:p>
        </p:txBody>
      </p:sp>
      <p:sp>
        <p:nvSpPr>
          <p:cNvPr id="7" name="Rectangle 6">
            <a:extLst>
              <a:ext uri="{FF2B5EF4-FFF2-40B4-BE49-F238E27FC236}">
                <a16:creationId xmlns:a16="http://schemas.microsoft.com/office/drawing/2014/main" id="{938011FD-E909-45C6-ACAF-821E39BA8614}"/>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Tree>
    <p:extLst>
      <p:ext uri="{BB962C8B-B14F-4D97-AF65-F5344CB8AC3E}">
        <p14:creationId xmlns:p14="http://schemas.microsoft.com/office/powerpoint/2010/main" val="41422626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877585-2D4D-4BA8-AEDE-C144A2293540}"/>
              </a:ext>
            </a:extLst>
          </p:cNvPr>
          <p:cNvPicPr>
            <a:picLocks noChangeAspect="1"/>
          </p:cNvPicPr>
          <p:nvPr/>
        </p:nvPicPr>
        <p:blipFill>
          <a:blip r:embed="rId3"/>
          <a:stretch>
            <a:fillRect/>
          </a:stretch>
        </p:blipFill>
        <p:spPr>
          <a:xfrm>
            <a:off x="1762170" y="743037"/>
            <a:ext cx="9365612" cy="5779921"/>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Innateness switch item</a:t>
            </a:r>
          </a:p>
        </p:txBody>
      </p:sp>
      <p:sp>
        <p:nvSpPr>
          <p:cNvPr id="7" name="Rectangle 6">
            <a:extLst>
              <a:ext uri="{FF2B5EF4-FFF2-40B4-BE49-F238E27FC236}">
                <a16:creationId xmlns:a16="http://schemas.microsoft.com/office/drawing/2014/main" id="{938011FD-E909-45C6-ACAF-821E39BA8614}"/>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
        <p:nvSpPr>
          <p:cNvPr id="8" name="Content Placeholder 2">
            <a:extLst>
              <a:ext uri="{FF2B5EF4-FFF2-40B4-BE49-F238E27FC236}">
                <a16:creationId xmlns:a16="http://schemas.microsoft.com/office/drawing/2014/main" id="{BD9A922D-A0C8-4C3E-8F3C-763BFCA799E7}"/>
              </a:ext>
            </a:extLst>
          </p:cNvPr>
          <p:cNvSpPr>
            <a:spLocks noGrp="1"/>
          </p:cNvSpPr>
          <p:nvPr>
            <p:ph idx="1"/>
          </p:nvPr>
        </p:nvSpPr>
        <p:spPr>
          <a:xfrm>
            <a:off x="55420" y="6205673"/>
            <a:ext cx="4935034" cy="621532"/>
          </a:xfrm>
        </p:spPr>
        <p:txBody>
          <a:bodyPr>
            <a:noAutofit/>
          </a:bodyPr>
          <a:lstStyle/>
          <a:p>
            <a:pPr marL="568325" indent="-568325">
              <a:buNone/>
            </a:pPr>
            <a:r>
              <a:rPr lang="en-US" sz="2000" dirty="0">
                <a:latin typeface="+mj-lt"/>
              </a:rPr>
              <a:t>N = 38 (~9/cell) out of</a:t>
            </a:r>
            <a:br>
              <a:rPr lang="en-US" sz="2000" dirty="0">
                <a:latin typeface="+mj-lt"/>
              </a:rPr>
            </a:br>
            <a:r>
              <a:rPr lang="en-US" sz="2000" dirty="0">
                <a:latin typeface="+mj-lt"/>
              </a:rPr>
              <a:t>target 196 (49/cell) </a:t>
            </a:r>
            <a:r>
              <a:rPr lang="en-US" sz="2000" b="1" dirty="0">
                <a:latin typeface="+mj-lt"/>
              </a:rPr>
              <a:t>5 and 6 year </a:t>
            </a:r>
            <a:r>
              <a:rPr lang="en-US" sz="2000" b="1" dirty="0" err="1">
                <a:latin typeface="+mj-lt"/>
              </a:rPr>
              <a:t>olds</a:t>
            </a:r>
            <a:endParaRPr lang="en-US" sz="2000" dirty="0">
              <a:latin typeface="+mj-lt"/>
            </a:endParaRPr>
          </a:p>
        </p:txBody>
      </p:sp>
    </p:spTree>
    <p:extLst>
      <p:ext uri="{BB962C8B-B14F-4D97-AF65-F5344CB8AC3E}">
        <p14:creationId xmlns:p14="http://schemas.microsoft.com/office/powerpoint/2010/main" val="39842749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958B84-9766-4ADC-8DCE-50874EE3EE57}"/>
              </a:ext>
            </a:extLst>
          </p:cNvPr>
          <p:cNvPicPr>
            <a:picLocks noChangeAspect="1"/>
          </p:cNvPicPr>
          <p:nvPr/>
        </p:nvPicPr>
        <p:blipFill>
          <a:blip r:embed="rId3"/>
          <a:stretch>
            <a:fillRect/>
          </a:stretch>
        </p:blipFill>
        <p:spPr>
          <a:xfrm>
            <a:off x="1812307" y="743037"/>
            <a:ext cx="9361972" cy="5777675"/>
          </a:xfrm>
          <a:prstGeom prst="rect">
            <a:avLst/>
          </a:prstGeom>
        </p:spPr>
      </p:pic>
      <p:sp>
        <p:nvSpPr>
          <p:cNvPr id="12" name="Title 3">
            <a:extLst>
              <a:ext uri="{FF2B5EF4-FFF2-40B4-BE49-F238E27FC236}">
                <a16:creationId xmlns:a16="http://schemas.microsoft.com/office/drawing/2014/main" id="{07AE848D-6004-46BE-BE6E-FA75E721627E}"/>
              </a:ext>
            </a:extLst>
          </p:cNvPr>
          <p:cNvSpPr txBox="1">
            <a:spLocks/>
          </p:cNvSpPr>
          <p:nvPr/>
        </p:nvSpPr>
        <p:spPr>
          <a:xfrm>
            <a:off x="124803" y="-192675"/>
            <a:ext cx="8327219" cy="1556832"/>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000" dirty="0"/>
              <a:t>Exploratory measure of normativity</a:t>
            </a:r>
          </a:p>
        </p:txBody>
      </p:sp>
      <p:sp>
        <p:nvSpPr>
          <p:cNvPr id="7" name="Rectangle 6">
            <a:extLst>
              <a:ext uri="{FF2B5EF4-FFF2-40B4-BE49-F238E27FC236}">
                <a16:creationId xmlns:a16="http://schemas.microsoft.com/office/drawing/2014/main" id="{938011FD-E909-45C6-ACAF-821E39BA8614}"/>
              </a:ext>
            </a:extLst>
          </p:cNvPr>
          <p:cNvSpPr/>
          <p:nvPr/>
        </p:nvSpPr>
        <p:spPr>
          <a:xfrm>
            <a:off x="9598119" y="6320657"/>
            <a:ext cx="2566152" cy="400110"/>
          </a:xfrm>
          <a:prstGeom prst="rect">
            <a:avLst/>
          </a:prstGeom>
        </p:spPr>
        <p:txBody>
          <a:bodyPr wrap="none">
            <a:spAutoFit/>
          </a:bodyPr>
          <a:lstStyle/>
          <a:p>
            <a:pPr marL="568325" indent="-568325">
              <a:buNone/>
            </a:pPr>
            <a:r>
              <a:rPr lang="en-US" sz="2000" dirty="0"/>
              <a:t>N = 183 (46/cell) </a:t>
            </a:r>
            <a:r>
              <a:rPr lang="en-US" sz="2000" b="1" dirty="0"/>
              <a:t>adults</a:t>
            </a:r>
            <a:endParaRPr lang="en-US" sz="2000" dirty="0"/>
          </a:p>
        </p:txBody>
      </p:sp>
      <p:sp>
        <p:nvSpPr>
          <p:cNvPr id="8" name="Content Placeholder 2">
            <a:extLst>
              <a:ext uri="{FF2B5EF4-FFF2-40B4-BE49-F238E27FC236}">
                <a16:creationId xmlns:a16="http://schemas.microsoft.com/office/drawing/2014/main" id="{BD9A922D-A0C8-4C3E-8F3C-763BFCA799E7}"/>
              </a:ext>
            </a:extLst>
          </p:cNvPr>
          <p:cNvSpPr>
            <a:spLocks noGrp="1"/>
          </p:cNvSpPr>
          <p:nvPr>
            <p:ph idx="1"/>
          </p:nvPr>
        </p:nvSpPr>
        <p:spPr>
          <a:xfrm>
            <a:off x="55420" y="6205673"/>
            <a:ext cx="4935034" cy="621532"/>
          </a:xfrm>
        </p:spPr>
        <p:txBody>
          <a:bodyPr>
            <a:noAutofit/>
          </a:bodyPr>
          <a:lstStyle/>
          <a:p>
            <a:pPr marL="568325" indent="-568325">
              <a:buNone/>
            </a:pPr>
            <a:r>
              <a:rPr lang="en-US" sz="2000" dirty="0">
                <a:latin typeface="+mj-lt"/>
              </a:rPr>
              <a:t>N = 38 (~9/cell) out of</a:t>
            </a:r>
            <a:br>
              <a:rPr lang="en-US" sz="2000" dirty="0">
                <a:latin typeface="+mj-lt"/>
              </a:rPr>
            </a:br>
            <a:r>
              <a:rPr lang="en-US" sz="2000" dirty="0">
                <a:latin typeface="+mj-lt"/>
              </a:rPr>
              <a:t>target 196 (49/cell) </a:t>
            </a:r>
            <a:r>
              <a:rPr lang="en-US" sz="2000" b="1" dirty="0">
                <a:latin typeface="+mj-lt"/>
              </a:rPr>
              <a:t>5 and 6 year </a:t>
            </a:r>
            <a:r>
              <a:rPr lang="en-US" sz="2000" b="1" dirty="0" err="1">
                <a:latin typeface="+mj-lt"/>
              </a:rPr>
              <a:t>olds</a:t>
            </a:r>
            <a:endParaRPr lang="en-US" sz="2000" dirty="0">
              <a:latin typeface="+mj-lt"/>
            </a:endParaRPr>
          </a:p>
        </p:txBody>
      </p:sp>
    </p:spTree>
    <p:extLst>
      <p:ext uri="{BB962C8B-B14F-4D97-AF65-F5344CB8AC3E}">
        <p14:creationId xmlns:p14="http://schemas.microsoft.com/office/powerpoint/2010/main" val="35112689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525" y="-300566"/>
            <a:ext cx="10772775" cy="1658198"/>
          </a:xfrm>
        </p:spPr>
        <p:txBody>
          <a:bodyPr>
            <a:normAutofit/>
          </a:bodyPr>
          <a:lstStyle/>
          <a:p>
            <a:r>
              <a:rPr lang="en-US" sz="4400" dirty="0">
                <a:solidFill>
                  <a:schemeClr val="accent3"/>
                </a:solidFill>
              </a:rPr>
              <a:t>Pilot 1 DVs</a:t>
            </a:r>
          </a:p>
        </p:txBody>
      </p:sp>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nvPr>
        </p:nvGraphicFramePr>
        <p:xfrm>
          <a:off x="517525" y="862150"/>
          <a:ext cx="11487152" cy="5844487"/>
        </p:xfrm>
        <a:graphic>
          <a:graphicData uri="http://schemas.openxmlformats.org/drawingml/2006/table">
            <a:tbl>
              <a:tblPr/>
              <a:tblGrid>
                <a:gridCol w="1301938">
                  <a:extLst>
                    <a:ext uri="{9D8B030D-6E8A-4147-A177-3AD203B41FA5}">
                      <a16:colId xmlns:a16="http://schemas.microsoft.com/office/drawing/2014/main" val="662466025"/>
                    </a:ext>
                  </a:extLst>
                </a:gridCol>
                <a:gridCol w="5664277">
                  <a:extLst>
                    <a:ext uri="{9D8B030D-6E8A-4147-A177-3AD203B41FA5}">
                      <a16:colId xmlns:a16="http://schemas.microsoft.com/office/drawing/2014/main" val="806485389"/>
                    </a:ext>
                  </a:extLst>
                </a:gridCol>
                <a:gridCol w="4520937">
                  <a:extLst>
                    <a:ext uri="{9D8B030D-6E8A-4147-A177-3AD203B41FA5}">
                      <a16:colId xmlns:a16="http://schemas.microsoft.com/office/drawing/2014/main" val="889491598"/>
                    </a:ext>
                  </a:extLst>
                </a:gridCol>
              </a:tblGrid>
              <a:tr h="1306286">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a:t>
                      </a:r>
                      <a:br>
                        <a:rPr lang="en-US" sz="1800" b="0" i="0" dirty="0">
                          <a:solidFill>
                            <a:schemeClr val="accent3">
                              <a:lumMod val="50000"/>
                            </a:schemeClr>
                          </a:solidFill>
                          <a:effectLst/>
                          <a:latin typeface="Calibri" panose="020F0502020204030204" pitchFamily="34" charset="0"/>
                        </a:rPr>
                      </a:br>
                      <a:r>
                        <a:rPr lang="en-US" sz="1800" b="0" i="0" dirty="0">
                          <a:solidFill>
                            <a:schemeClr val="accent3">
                              <a:lumMod val="50000"/>
                            </a:schemeClr>
                          </a:solidFill>
                          <a:effectLst/>
                          <a:latin typeface="Calibri" panose="020F0502020204030204" pitchFamily="34" charset="0"/>
                        </a:rPr>
                        <a:t>past</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Now, here’s a question for you: Suzy is 8 years old.</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played Yellow-Ball when she was 4 years old?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404820332"/>
                  </a:ext>
                </a:extLst>
              </a:tr>
              <a:tr h="117272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Stability future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she will always play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827168498"/>
                  </a:ext>
                </a:extLst>
              </a:tr>
              <a:tr h="1074086">
                <a:tc>
                  <a:txBody>
                    <a:bodyPr/>
                    <a:lstStyle/>
                    <a:p>
                      <a:pPr marL="0" marR="0" algn="l" fontAlgn="t">
                        <a:spcBef>
                          <a:spcPts val="0"/>
                        </a:spcBef>
                        <a:spcAft>
                          <a:spcPts val="0"/>
                        </a:spcAft>
                      </a:pPr>
                      <a:r>
                        <a:rPr lang="en-US" sz="1800" b="0" i="0">
                          <a:solidFill>
                            <a:schemeClr val="accent3">
                              <a:lumMod val="50000"/>
                            </a:schemeClr>
                          </a:solidFill>
                          <a:effectLst/>
                          <a:latin typeface="Calibri" panose="020F0502020204030204" pitchFamily="34" charset="0"/>
                        </a:rPr>
                        <a:t>Innateness stop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Would Suzy stop playing Yellow-Ball if her family tried to stop her from playing Yellow-Ball? (Y/N)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60348865"/>
                  </a:ext>
                </a:extLst>
              </a:tr>
              <a:tr h="108421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Do you think “just this girl,” “a few girls,” or “a whole lot of girls” play Yellow-Ball?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22852013"/>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r>
                        <a:rPr lang="en-US" sz="2000" b="0"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Which game do you think Suzy will play today? __ </a:t>
                      </a:r>
                      <a:br>
                        <a:rPr lang="en-US" sz="2000" b="0" i="0" dirty="0">
                          <a:solidFill>
                            <a:srgbClr val="000000"/>
                          </a:solidFill>
                          <a:effectLst/>
                          <a:latin typeface="Calibri Light" panose="020F0302020204030204" pitchFamily="34" charset="0"/>
                          <a:cs typeface="Calibri Light" panose="020F0302020204030204" pitchFamily="34" charset="0"/>
                        </a:rPr>
                      </a:br>
                      <a:r>
                        <a:rPr lang="en-US" sz="2000" b="0"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l" fontAlgn="t">
                        <a:spcBef>
                          <a:spcPts val="0"/>
                        </a:spcBef>
                        <a:spcAft>
                          <a:spcPts val="0"/>
                        </a:spcAft>
                      </a:pPr>
                      <a:endParaRPr lang="en-US" sz="1100" b="0" i="0" dirty="0">
                        <a:solidFill>
                          <a:srgbClr val="000000"/>
                        </a:solidFill>
                        <a:effectLst/>
                        <a:latin typeface="Calibri" panose="020F05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6232674"/>
                  </a:ext>
                </a:extLst>
              </a:tr>
            </a:tbl>
          </a:graphicData>
        </a:graphic>
      </p:graphicFrame>
      <p:pic>
        <p:nvPicPr>
          <p:cNvPr id="12" name="Picture 11">
            <a:extLst>
              <a:ext uri="{FF2B5EF4-FFF2-40B4-BE49-F238E27FC236}">
                <a16:creationId xmlns:a16="http://schemas.microsoft.com/office/drawing/2014/main" id="{895F2E3C-77C3-4900-AB00-709C3572E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6318" y="914402"/>
            <a:ext cx="767877" cy="1081897"/>
          </a:xfrm>
          <a:prstGeom prst="rect">
            <a:avLst/>
          </a:prstGeom>
        </p:spPr>
      </p:pic>
      <p:pic>
        <p:nvPicPr>
          <p:cNvPr id="13" name="Picture 12">
            <a:extLst>
              <a:ext uri="{FF2B5EF4-FFF2-40B4-BE49-F238E27FC236}">
                <a16:creationId xmlns:a16="http://schemas.microsoft.com/office/drawing/2014/main" id="{EC54081F-D462-4987-B814-DB610CDD3BEE}"/>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9549151" y="914402"/>
            <a:ext cx="1949430" cy="1203960"/>
          </a:xfrm>
          <a:prstGeom prst="rect">
            <a:avLst/>
          </a:prstGeom>
        </p:spPr>
      </p:pic>
      <p:pic>
        <p:nvPicPr>
          <p:cNvPr id="15" name="Picture 14">
            <a:extLst>
              <a:ext uri="{FF2B5EF4-FFF2-40B4-BE49-F238E27FC236}">
                <a16:creationId xmlns:a16="http://schemas.microsoft.com/office/drawing/2014/main" id="{8A4EB512-CCDC-4AF7-B9E4-24F1E40F58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401" t="29445" r="21216" b="12775"/>
          <a:stretch/>
        </p:blipFill>
        <p:spPr>
          <a:xfrm>
            <a:off x="10025329" y="2246810"/>
            <a:ext cx="1112571" cy="1064623"/>
          </a:xfrm>
          <a:prstGeom prst="rect">
            <a:avLst/>
          </a:prstGeom>
        </p:spPr>
      </p:pic>
      <p:pic>
        <p:nvPicPr>
          <p:cNvPr id="16" name="Picture 15">
            <a:extLst>
              <a:ext uri="{FF2B5EF4-FFF2-40B4-BE49-F238E27FC236}">
                <a16:creationId xmlns:a16="http://schemas.microsoft.com/office/drawing/2014/main" id="{50E674D7-70FF-4FAC-B0CE-024A9B2BC551}"/>
              </a:ext>
            </a:extLst>
          </p:cNvPr>
          <p:cNvPicPr>
            <a:picLocks noChangeAspect="1"/>
          </p:cNvPicPr>
          <p:nvPr/>
        </p:nvPicPr>
        <p:blipFill rotWithShape="1">
          <a:blip r:embed="rId4">
            <a:extLst>
              <a:ext uri="{28A0092B-C50C-407E-A947-70E740481C1C}">
                <a14:useLocalDpi xmlns:a14="http://schemas.microsoft.com/office/drawing/2010/main" val="0"/>
              </a:ext>
            </a:extLst>
          </a:blip>
          <a:srcRect l="1942" t="3846" r="1942" b="7526"/>
          <a:stretch/>
        </p:blipFill>
        <p:spPr>
          <a:xfrm>
            <a:off x="7694951" y="2210987"/>
            <a:ext cx="1766550" cy="1091014"/>
          </a:xfrm>
          <a:prstGeom prst="rect">
            <a:avLst/>
          </a:prstGeom>
        </p:spPr>
      </p:pic>
      <p:pic>
        <p:nvPicPr>
          <p:cNvPr id="17" name="Picture 16">
            <a:extLst>
              <a:ext uri="{FF2B5EF4-FFF2-40B4-BE49-F238E27FC236}">
                <a16:creationId xmlns:a16="http://schemas.microsoft.com/office/drawing/2014/main" id="{B27F1FC3-A2E9-4ABE-B387-79AB7C33F379}"/>
              </a:ext>
            </a:extLst>
          </p:cNvPr>
          <p:cNvPicPr>
            <a:picLocks noChangeAspect="1"/>
          </p:cNvPicPr>
          <p:nvPr/>
        </p:nvPicPr>
        <p:blipFill rotWithShape="1">
          <a:blip r:embed="rId4">
            <a:extLst>
              <a:ext uri="{28A0092B-C50C-407E-A947-70E740481C1C}">
                <a14:useLocalDpi xmlns:a14="http://schemas.microsoft.com/office/drawing/2010/main" val="0"/>
              </a:ext>
            </a:extLst>
          </a:blip>
          <a:srcRect l="10014" t="6795" r="12338" b="12558"/>
          <a:stretch/>
        </p:blipFill>
        <p:spPr>
          <a:xfrm>
            <a:off x="9173195" y="3683753"/>
            <a:ext cx="852134" cy="592789"/>
          </a:xfrm>
          <a:prstGeom prst="rect">
            <a:avLst/>
          </a:prstGeom>
        </p:spPr>
      </p:pic>
      <p:pic>
        <p:nvPicPr>
          <p:cNvPr id="18" name="Picture 2" descr="Image result for cartoon parents drawing">
            <a:extLst>
              <a:ext uri="{FF2B5EF4-FFF2-40B4-BE49-F238E27FC236}">
                <a16:creationId xmlns:a16="http://schemas.microsoft.com/office/drawing/2014/main" id="{87BF07DD-C0C7-4E25-B2F5-48B91A5A94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7976" t="9476" r="4355" b="64717"/>
          <a:stretch/>
        </p:blipFill>
        <p:spPr bwMode="auto">
          <a:xfrm>
            <a:off x="10025329" y="3360764"/>
            <a:ext cx="824757" cy="76925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0C831B0-85CD-4593-9597-36FCB07FF252}"/>
              </a:ext>
            </a:extLst>
          </p:cNvPr>
          <p:cNvGrpSpPr/>
          <p:nvPr/>
        </p:nvGrpSpPr>
        <p:grpSpPr>
          <a:xfrm>
            <a:off x="8507492" y="3475064"/>
            <a:ext cx="665703" cy="645978"/>
            <a:chOff x="887891" y="1985962"/>
            <a:chExt cx="2477533" cy="2404123"/>
          </a:xfrm>
        </p:grpSpPr>
        <p:pic>
          <p:nvPicPr>
            <p:cNvPr id="20" name="Picture 2" descr="Image result for cartoon parents drawing">
              <a:extLst>
                <a:ext uri="{FF2B5EF4-FFF2-40B4-BE49-F238E27FC236}">
                  <a16:creationId xmlns:a16="http://schemas.microsoft.com/office/drawing/2014/main" id="{5155D90D-05D7-4470-9616-B99F0F6A92D7}"/>
                </a:ext>
              </a:extLst>
            </p:cNvPr>
            <p:cNvPicPr>
              <a:picLocks noChangeAspect="1" noChangeArrowheads="1"/>
            </p:cNvPicPr>
            <p:nvPr/>
          </p:nvPicPr>
          <p:blipFill rotWithShape="1">
            <a:blip r:embed="rId7">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1" name="Oval 20">
              <a:extLst>
                <a:ext uri="{FF2B5EF4-FFF2-40B4-BE49-F238E27FC236}">
                  <a16:creationId xmlns:a16="http://schemas.microsoft.com/office/drawing/2014/main" id="{5EE59FA9-B2B6-4C63-9EFC-62691E266087}"/>
                </a:ext>
              </a:extLst>
            </p:cNvPr>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96D3DF74-4C3F-4BDE-A50C-31AFD9680B43}"/>
                </a:ext>
              </a:extLst>
            </p:cNvPr>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3" name="Picture 22">
            <a:extLst>
              <a:ext uri="{FF2B5EF4-FFF2-40B4-BE49-F238E27FC236}">
                <a16:creationId xmlns:a16="http://schemas.microsoft.com/office/drawing/2014/main" id="{20448607-790A-4886-AE37-D642106A29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3195" y="4558411"/>
            <a:ext cx="1082969" cy="725347"/>
          </a:xfrm>
          <a:prstGeom prst="rect">
            <a:avLst/>
          </a:prstGeom>
        </p:spPr>
      </p:pic>
      <p:pic>
        <p:nvPicPr>
          <p:cNvPr id="24" name="Picture 23">
            <a:extLst>
              <a:ext uri="{FF2B5EF4-FFF2-40B4-BE49-F238E27FC236}">
                <a16:creationId xmlns:a16="http://schemas.microsoft.com/office/drawing/2014/main" id="{3670F0CB-28E6-4F68-B4B4-D734BC297628}"/>
              </a:ext>
            </a:extLst>
          </p:cNvPr>
          <p:cNvPicPr>
            <a:picLocks noChangeAspect="1"/>
          </p:cNvPicPr>
          <p:nvPr/>
        </p:nvPicPr>
        <p:blipFill rotWithShape="1">
          <a:blip r:embed="rId8">
            <a:extLst>
              <a:ext uri="{28A0092B-C50C-407E-A947-70E740481C1C}">
                <a14:useLocalDpi xmlns:a14="http://schemas.microsoft.com/office/drawing/2010/main" val="0"/>
              </a:ext>
            </a:extLst>
          </a:blip>
          <a:srcRect l="33005" r="30748" b="47606"/>
          <a:stretch/>
        </p:blipFill>
        <p:spPr>
          <a:xfrm>
            <a:off x="8551151" y="4796923"/>
            <a:ext cx="519933" cy="608186"/>
          </a:xfrm>
          <a:prstGeom prst="rect">
            <a:avLst/>
          </a:prstGeom>
        </p:spPr>
      </p:pic>
      <p:pic>
        <p:nvPicPr>
          <p:cNvPr id="25" name="Picture 6" descr="http://clipart-library.com/images/zTX5r8EGc.jpg">
            <a:extLst>
              <a:ext uri="{FF2B5EF4-FFF2-40B4-BE49-F238E27FC236}">
                <a16:creationId xmlns:a16="http://schemas.microsoft.com/office/drawing/2014/main" id="{AA540145-3374-4F61-B094-1F07356C932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43957" b="41911"/>
          <a:stretch/>
        </p:blipFill>
        <p:spPr bwMode="auto">
          <a:xfrm>
            <a:off x="10281608" y="4849907"/>
            <a:ext cx="693380" cy="50221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Cartoon Images Of Children Learning Background 1 HD Wallpapers ">
            <a:extLst>
              <a:ext uri="{FF2B5EF4-FFF2-40B4-BE49-F238E27FC236}">
                <a16:creationId xmlns:a16="http://schemas.microsoft.com/office/drawing/2014/main" id="{C8603F4F-7BE1-44C1-A4B7-552AFDCC775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7603" r="2968" b="56061"/>
          <a:stretch/>
        </p:blipFill>
        <p:spPr bwMode="auto">
          <a:xfrm>
            <a:off x="7763196" y="4524619"/>
            <a:ext cx="615523" cy="43021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cartoon school children girls">
            <a:extLst>
              <a:ext uri="{FF2B5EF4-FFF2-40B4-BE49-F238E27FC236}">
                <a16:creationId xmlns:a16="http://schemas.microsoft.com/office/drawing/2014/main" id="{6A6FE739-A2C7-409C-B00C-0175E41B5F5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9527" r="29594" b="47618"/>
          <a:stretch/>
        </p:blipFill>
        <p:spPr bwMode="auto">
          <a:xfrm>
            <a:off x="10969797" y="4351847"/>
            <a:ext cx="693381" cy="6029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E9B6E04F-0DDA-468C-BE99-2C26B4B9B10A}"/>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29811" t="5903" r="32663" b="18438"/>
          <a:stretch/>
        </p:blipFill>
        <p:spPr>
          <a:xfrm>
            <a:off x="9354774" y="5561361"/>
            <a:ext cx="719810" cy="1121442"/>
          </a:xfrm>
          <a:prstGeom prst="rect">
            <a:avLst/>
          </a:prstGeom>
        </p:spPr>
      </p:pic>
      <p:sp>
        <p:nvSpPr>
          <p:cNvPr id="29" name="Content Placeholder 2">
            <a:extLst>
              <a:ext uri="{FF2B5EF4-FFF2-40B4-BE49-F238E27FC236}">
                <a16:creationId xmlns:a16="http://schemas.microsoft.com/office/drawing/2014/main" id="{9B8B787E-D503-46D1-B100-30C505F51CF5}"/>
              </a:ext>
            </a:extLst>
          </p:cNvPr>
          <p:cNvSpPr txBox="1">
            <a:spLocks/>
          </p:cNvSpPr>
          <p:nvPr/>
        </p:nvSpPr>
        <p:spPr>
          <a:xfrm rot="16200000">
            <a:off x="-1541911" y="3336252"/>
            <a:ext cx="3624305" cy="346341"/>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solidFill>
                  <a:schemeClr val="bg1">
                    <a:lumMod val="65000"/>
                  </a:schemeClr>
                </a:solidFill>
              </a:rPr>
              <a:t>---</a:t>
            </a:r>
            <a:r>
              <a:rPr lang="en-US" sz="1800" dirty="0"/>
              <a:t>  </a:t>
            </a:r>
            <a:r>
              <a:rPr lang="en-US" sz="1800" dirty="0" err="1"/>
              <a:t>Muradoglu</a:t>
            </a:r>
            <a:r>
              <a:rPr lang="en-US" sz="1800" dirty="0"/>
              <a:t> et al, submitted </a:t>
            </a:r>
            <a:r>
              <a:rPr lang="en-US" sz="1800" dirty="0">
                <a:solidFill>
                  <a:schemeClr val="bg1">
                    <a:lumMod val="65000"/>
                  </a:schemeClr>
                </a:solidFill>
              </a:rPr>
              <a:t>---</a:t>
            </a:r>
          </a:p>
        </p:txBody>
      </p:sp>
      <p:sp>
        <p:nvSpPr>
          <p:cNvPr id="30" name="Content Placeholder 2">
            <a:extLst>
              <a:ext uri="{FF2B5EF4-FFF2-40B4-BE49-F238E27FC236}">
                <a16:creationId xmlns:a16="http://schemas.microsoft.com/office/drawing/2014/main" id="{ADF33A07-265E-4842-BB9E-40825457C6B3}"/>
              </a:ext>
            </a:extLst>
          </p:cNvPr>
          <p:cNvSpPr txBox="1">
            <a:spLocks/>
          </p:cNvSpPr>
          <p:nvPr/>
        </p:nvSpPr>
        <p:spPr>
          <a:xfrm rot="16200000">
            <a:off x="-493676" y="6018597"/>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Tree>
    <p:extLst>
      <p:ext uri="{BB962C8B-B14F-4D97-AF65-F5344CB8AC3E}">
        <p14:creationId xmlns:p14="http://schemas.microsoft.com/office/powerpoint/2010/main" val="184212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424" y="-300567"/>
            <a:ext cx="10772775" cy="1658198"/>
          </a:xfrm>
        </p:spPr>
        <p:txBody>
          <a:bodyPr>
            <a:normAutofit/>
          </a:bodyPr>
          <a:lstStyle/>
          <a:p>
            <a:r>
              <a:rPr lang="en-US" sz="4400" dirty="0">
                <a:solidFill>
                  <a:schemeClr val="accent3"/>
                </a:solidFill>
              </a:rPr>
              <a:t>Pilot 1 data</a:t>
            </a:r>
          </a:p>
        </p:txBody>
      </p:sp>
      <p:pic>
        <p:nvPicPr>
          <p:cNvPr id="7" name="Picture 6">
            <a:extLst>
              <a:ext uri="{FF2B5EF4-FFF2-40B4-BE49-F238E27FC236}">
                <a16:creationId xmlns:a16="http://schemas.microsoft.com/office/drawing/2014/main" id="{A956E740-0A9D-4AB4-B8FF-0D8BC4E80916}"/>
              </a:ext>
            </a:extLst>
          </p:cNvPr>
          <p:cNvPicPr>
            <a:picLocks noChangeAspect="1"/>
          </p:cNvPicPr>
          <p:nvPr/>
        </p:nvPicPr>
        <p:blipFill>
          <a:blip r:embed="rId3"/>
          <a:stretch>
            <a:fillRect/>
          </a:stretch>
        </p:blipFill>
        <p:spPr>
          <a:xfrm>
            <a:off x="1658087" y="998761"/>
            <a:ext cx="8875826" cy="5478904"/>
          </a:xfrm>
          <a:prstGeom prst="rect">
            <a:avLst/>
          </a:prstGeom>
        </p:spPr>
      </p:pic>
      <p:sp>
        <p:nvSpPr>
          <p:cNvPr id="8" name="Content Placeholder 2">
            <a:extLst>
              <a:ext uri="{FF2B5EF4-FFF2-40B4-BE49-F238E27FC236}">
                <a16:creationId xmlns:a16="http://schemas.microsoft.com/office/drawing/2014/main" id="{67E51E60-1DC7-4A04-897D-C240FBEC478D}"/>
              </a:ext>
            </a:extLst>
          </p:cNvPr>
          <p:cNvSpPr txBox="1">
            <a:spLocks/>
          </p:cNvSpPr>
          <p:nvPr/>
        </p:nvSpPr>
        <p:spPr>
          <a:xfrm>
            <a:off x="55420" y="6205673"/>
            <a:ext cx="4629799"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dirty="0"/>
              <a:t>N = 14 </a:t>
            </a:r>
            <a:r>
              <a:rPr lang="en-US" sz="2000" b="1" dirty="0"/>
              <a:t>5 and 6 year </a:t>
            </a:r>
            <a:r>
              <a:rPr lang="en-US" sz="2000" b="1" dirty="0" err="1"/>
              <a:t>olds</a:t>
            </a:r>
            <a:endParaRPr lang="en-US" sz="2000" dirty="0"/>
          </a:p>
        </p:txBody>
      </p:sp>
      <p:sp>
        <p:nvSpPr>
          <p:cNvPr id="9" name="Title 1">
            <a:extLst>
              <a:ext uri="{FF2B5EF4-FFF2-40B4-BE49-F238E27FC236}">
                <a16:creationId xmlns:a16="http://schemas.microsoft.com/office/drawing/2014/main" id="{F0CF363E-FF05-4C61-BE2D-4FD17BCA31F2}"/>
              </a:ext>
            </a:extLst>
          </p:cNvPr>
          <p:cNvSpPr txBox="1">
            <a:spLocks/>
          </p:cNvSpPr>
          <p:nvPr/>
        </p:nvSpPr>
        <p:spPr>
          <a:xfrm>
            <a:off x="4002035" y="649221"/>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5 canonical items</a:t>
            </a:r>
          </a:p>
        </p:txBody>
      </p:sp>
    </p:spTree>
    <p:extLst>
      <p:ext uri="{BB962C8B-B14F-4D97-AF65-F5344CB8AC3E}">
        <p14:creationId xmlns:p14="http://schemas.microsoft.com/office/powerpoint/2010/main" val="976627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14866"/>
            <a:ext cx="10772775" cy="1658198"/>
          </a:xfrm>
        </p:spPr>
        <p:txBody>
          <a:bodyPr>
            <a:normAutofit/>
          </a:bodyPr>
          <a:lstStyle/>
          <a:p>
            <a:r>
              <a:rPr lang="en-US" sz="4000" dirty="0"/>
              <a:t>Pilot 2 DVs</a:t>
            </a:r>
          </a:p>
        </p:txBody>
      </p:sp>
      <p:graphicFrame>
        <p:nvGraphicFramePr>
          <p:cNvPr id="3" name="Table 2">
            <a:extLst>
              <a:ext uri="{FF2B5EF4-FFF2-40B4-BE49-F238E27FC236}">
                <a16:creationId xmlns:a16="http://schemas.microsoft.com/office/drawing/2014/main" id="{5CF1DC64-A527-4DD1-8AA1-7A7A7BB74946}"/>
              </a:ext>
            </a:extLst>
          </p:cNvPr>
          <p:cNvGraphicFramePr>
            <a:graphicFrameLocks noGrp="1"/>
          </p:cNvGraphicFramePr>
          <p:nvPr>
            <p:extLst>
              <p:ext uri="{D42A27DB-BD31-4B8C-83A1-F6EECF244321}">
                <p14:modId xmlns:p14="http://schemas.microsoft.com/office/powerpoint/2010/main" val="1923592939"/>
              </p:ext>
            </p:extLst>
          </p:nvPr>
        </p:nvGraphicFramePr>
        <p:xfrm>
          <a:off x="712923" y="1028437"/>
          <a:ext cx="11262882" cy="5063846"/>
        </p:xfrm>
        <a:graphic>
          <a:graphicData uri="http://schemas.openxmlformats.org/drawingml/2006/table">
            <a:tbl>
              <a:tblPr firstRow="1" bandRow="1">
                <a:tableStyleId>{5C22544A-7EE6-4342-B048-85BDC9FD1C3A}</a:tableStyleId>
              </a:tblPr>
              <a:tblGrid>
                <a:gridCol w="2302910">
                  <a:extLst>
                    <a:ext uri="{9D8B030D-6E8A-4147-A177-3AD203B41FA5}">
                      <a16:colId xmlns:a16="http://schemas.microsoft.com/office/drawing/2014/main" val="1052076771"/>
                    </a:ext>
                  </a:extLst>
                </a:gridCol>
                <a:gridCol w="2749245">
                  <a:extLst>
                    <a:ext uri="{9D8B030D-6E8A-4147-A177-3AD203B41FA5}">
                      <a16:colId xmlns:a16="http://schemas.microsoft.com/office/drawing/2014/main" val="1158544051"/>
                    </a:ext>
                  </a:extLst>
                </a:gridCol>
                <a:gridCol w="3404504">
                  <a:extLst>
                    <a:ext uri="{9D8B030D-6E8A-4147-A177-3AD203B41FA5}">
                      <a16:colId xmlns:a16="http://schemas.microsoft.com/office/drawing/2014/main" val="1846803997"/>
                    </a:ext>
                  </a:extLst>
                </a:gridCol>
                <a:gridCol w="2806223">
                  <a:extLst>
                    <a:ext uri="{9D8B030D-6E8A-4147-A177-3AD203B41FA5}">
                      <a16:colId xmlns:a16="http://schemas.microsoft.com/office/drawing/2014/main" val="91800449"/>
                    </a:ext>
                  </a:extLst>
                </a:gridCol>
              </a:tblGrid>
              <a:tr h="483217">
                <a:tc>
                  <a:txBody>
                    <a:bodyPr/>
                    <a:lstStyle/>
                    <a:p>
                      <a:pPr algn="ctr"/>
                      <a:endParaRPr lang="en-US" dirty="0">
                        <a:solidFill>
                          <a:schemeClr val="tx1"/>
                        </a:solidFill>
                      </a:endParaRPr>
                    </a:p>
                  </a:txBody>
                  <a:tcPr anchor="ctr"/>
                </a:tc>
                <a:tc>
                  <a:txBody>
                    <a:bodyPr/>
                    <a:lstStyle/>
                    <a:p>
                      <a:pPr algn="ctr"/>
                      <a:r>
                        <a:rPr lang="en-US" dirty="0"/>
                        <a:t>2.1</a:t>
                      </a:r>
                      <a:endParaRPr lang="en-US" dirty="0">
                        <a:solidFill>
                          <a:schemeClr val="tx1"/>
                        </a:solidFill>
                      </a:endParaRPr>
                    </a:p>
                  </a:txBody>
                  <a:tcPr anchor="ctr"/>
                </a:tc>
                <a:tc>
                  <a:txBody>
                    <a:bodyPr/>
                    <a:lstStyle/>
                    <a:p>
                      <a:pPr algn="ctr"/>
                      <a:r>
                        <a:rPr lang="en-US" dirty="0"/>
                        <a:t>2.2</a:t>
                      </a:r>
                      <a:endParaRPr lang="en-US" dirty="0">
                        <a:solidFill>
                          <a:schemeClr val="tx1"/>
                        </a:solidFill>
                      </a:endParaRPr>
                    </a:p>
                  </a:txBody>
                  <a:tcPr anchor="ctr"/>
                </a:tc>
                <a:tc>
                  <a:txBody>
                    <a:bodyPr/>
                    <a:lstStyle/>
                    <a:p>
                      <a:pPr algn="ctr"/>
                      <a:r>
                        <a:rPr lang="en-US" dirty="0"/>
                        <a:t>2.3</a:t>
                      </a:r>
                      <a:endParaRPr lang="en-US" dirty="0">
                        <a:solidFill>
                          <a:schemeClr val="tx1"/>
                        </a:solidFill>
                      </a:endParaRPr>
                    </a:p>
                  </a:txBody>
                  <a:tcPr anchor="ctr"/>
                </a:tc>
                <a:extLst>
                  <a:ext uri="{0D108BD9-81ED-4DB2-BD59-A6C34878D82A}">
                    <a16:rowId xmlns:a16="http://schemas.microsoft.com/office/drawing/2014/main" val="3572119438"/>
                  </a:ext>
                </a:extLst>
              </a:tr>
              <a:tr h="834045">
                <a:tc>
                  <a:txBody>
                    <a:bodyPr/>
                    <a:lstStyle/>
                    <a:p>
                      <a:pPr marL="0" marR="0" algn="l" fontAlgn="t">
                        <a:spcBef>
                          <a:spcPts val="0"/>
                        </a:spcBef>
                        <a:spcAft>
                          <a:spcPts val="0"/>
                        </a:spcAft>
                      </a:pPr>
                      <a:endParaRPr lang="en-US" sz="1800" b="0" i="0" dirty="0">
                        <a:solidFill>
                          <a:schemeClr val="tx1"/>
                        </a:solidFill>
                        <a:effectLst/>
                        <a:latin typeface="Calibri" panose="020F0502020204030204" pitchFamily="34" charset="0"/>
                      </a:endParaRPr>
                    </a:p>
                  </a:txBody>
                  <a:tcPr marL="50800" marR="50800" marT="50800" marB="508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n=4 (all structural)</a:t>
                      </a:r>
                      <a:endParaRPr 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n=9</a:t>
                      </a:r>
                      <a:endParaRPr lang="en-US" dirty="0">
                        <a:solidFill>
                          <a:schemeClr val="tx1"/>
                        </a:solidFill>
                      </a:endParaRPr>
                    </a:p>
                  </a:txBody>
                  <a:tcPr anchor="ctr"/>
                </a:tc>
                <a:tc>
                  <a:txBody>
                    <a:bodyPr/>
                    <a:lstStyle/>
                    <a:p>
                      <a:pPr algn="ctr"/>
                      <a:r>
                        <a:rPr lang="en-US" dirty="0"/>
                        <a:t>n=7</a:t>
                      </a:r>
                      <a:endParaRPr lang="en-US" dirty="0">
                        <a:solidFill>
                          <a:schemeClr val="tx1"/>
                        </a:solidFill>
                      </a:endParaRPr>
                    </a:p>
                  </a:txBody>
                  <a:tcPr anchor="ctr"/>
                </a:tc>
                <a:extLst>
                  <a:ext uri="{0D108BD9-81ED-4DB2-BD59-A6C34878D82A}">
                    <a16:rowId xmlns:a16="http://schemas.microsoft.com/office/drawing/2014/main" val="2746805357"/>
                  </a:ext>
                </a:extLst>
              </a:tr>
              <a:tr h="847284">
                <a:tc>
                  <a:txBody>
                    <a:bodyPr/>
                    <a:lstStyle/>
                    <a:p>
                      <a:pPr marL="0" marR="0" algn="l" fontAlgn="t">
                        <a:spcBef>
                          <a:spcPts val="0"/>
                        </a:spcBef>
                        <a:spcAft>
                          <a:spcPts val="0"/>
                        </a:spcAft>
                      </a:pPr>
                      <a:r>
                        <a:rPr lang="en-US" sz="1800" dirty="0">
                          <a:effectLst/>
                        </a:rPr>
                        <a:t>Force-choice explanation</a:t>
                      </a:r>
                      <a:endParaRPr lang="en-US" sz="1800" b="0" i="0" dirty="0">
                        <a:solidFill>
                          <a:schemeClr val="tx1"/>
                        </a:solidFill>
                        <a:effectLst/>
                        <a:latin typeface="Calibri" panose="020F0502020204030204" pitchFamily="34" charset="0"/>
                      </a:endParaRPr>
                    </a:p>
                  </a:txBody>
                  <a:tcPr marL="50800" marR="50800" marT="50800" marB="50800" anchor="ctr"/>
                </a:tc>
                <a:tc>
                  <a:txBody>
                    <a:bodyPr/>
                    <a:lstStyle/>
                    <a:p>
                      <a:pPr algn="ctr"/>
                      <a:r>
                        <a:rPr lang="en-US" dirty="0"/>
                        <a:t>group</a:t>
                      </a:r>
                      <a:endParaRPr lang="en-US"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indiv</a:t>
                      </a:r>
                      <a:endParaRPr lang="en-US" dirty="0">
                        <a:solidFill>
                          <a:schemeClr val="tx1"/>
                        </a:solidFill>
                      </a:endParaRPr>
                    </a:p>
                  </a:txBody>
                  <a:tcPr anchor="ctr"/>
                </a:tc>
                <a:tc>
                  <a:txBody>
                    <a:bodyPr/>
                    <a:lstStyle/>
                    <a:p>
                      <a:pPr algn="ctr"/>
                      <a:r>
                        <a:rPr lang="en-US" dirty="0" err="1"/>
                        <a:t>indiv</a:t>
                      </a:r>
                      <a:r>
                        <a:rPr lang="en-US" dirty="0"/>
                        <a:t>, “the size”</a:t>
                      </a:r>
                      <a:endParaRPr lang="en-US" dirty="0">
                        <a:solidFill>
                          <a:schemeClr val="tx1"/>
                        </a:solidFill>
                      </a:endParaRPr>
                    </a:p>
                  </a:txBody>
                  <a:tcPr anchor="ctr"/>
                </a:tc>
                <a:extLst>
                  <a:ext uri="{0D108BD9-81ED-4DB2-BD59-A6C34878D82A}">
                    <a16:rowId xmlns:a16="http://schemas.microsoft.com/office/drawing/2014/main" val="847968290"/>
                  </a:ext>
                </a:extLst>
              </a:tr>
              <a:tr h="1562180">
                <a:tc>
                  <a:txBody>
                    <a:bodyPr/>
                    <a:lstStyle/>
                    <a:p>
                      <a:pPr marL="0" marR="0" algn="l" fontAlgn="t">
                        <a:spcBef>
                          <a:spcPts val="0"/>
                        </a:spcBef>
                        <a:spcAft>
                          <a:spcPts val="0"/>
                        </a:spcAft>
                      </a:pPr>
                      <a:r>
                        <a:rPr lang="en-US" sz="1800" dirty="0">
                          <a:effectLst/>
                        </a:rPr>
                        <a:t>Inductive potential – </a:t>
                      </a:r>
                      <a:br>
                        <a:rPr lang="en-US" sz="1800" dirty="0">
                          <a:effectLst/>
                        </a:rPr>
                      </a:br>
                      <a:r>
                        <a:rPr lang="en-US" sz="1800" dirty="0">
                          <a:effectLst/>
                        </a:rPr>
                        <a:t>new category member</a:t>
                      </a:r>
                      <a:endParaRPr lang="en-US" sz="1800" b="0" i="0" dirty="0">
                        <a:solidFill>
                          <a:schemeClr val="tx1"/>
                        </a:solidFill>
                        <a:effectLst/>
                        <a:latin typeface="Calibri" panose="020F0502020204030204" pitchFamily="34" charset="0"/>
                      </a:endParaRPr>
                    </a:p>
                  </a:txBody>
                  <a:tcPr marL="50800" marR="50800" marT="50800" marB="50800" anchor="ctr"/>
                </a:tc>
                <a:tc gridSpan="2">
                  <a:txBody>
                    <a:bodyPr/>
                    <a:lstStyle/>
                    <a:p>
                      <a:pPr algn="ctr"/>
                      <a:r>
                        <a:rPr lang="en-US" dirty="0"/>
                        <a:t>2 point response</a:t>
                      </a:r>
                      <a:endParaRPr lang="en-US" dirty="0">
                        <a:solidFill>
                          <a:schemeClr val="tx1"/>
                        </a:solidFill>
                      </a:endParaRP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dirty="0"/>
                        <a:t>4 point response</a:t>
                      </a:r>
                      <a:endParaRPr lang="en-US" dirty="0">
                        <a:solidFill>
                          <a:schemeClr val="tx1"/>
                        </a:solidFill>
                      </a:endParaRPr>
                    </a:p>
                  </a:txBody>
                  <a:tcPr anchor="ctr"/>
                </a:tc>
                <a:extLst>
                  <a:ext uri="{0D108BD9-81ED-4DB2-BD59-A6C34878D82A}">
                    <a16:rowId xmlns:a16="http://schemas.microsoft.com/office/drawing/2014/main" val="3575712111"/>
                  </a:ext>
                </a:extLst>
              </a:tr>
              <a:tr h="489836">
                <a:tc>
                  <a:txBody>
                    <a:bodyPr/>
                    <a:lstStyle/>
                    <a:p>
                      <a:pPr marL="0" marR="0" algn="l" fontAlgn="t">
                        <a:spcBef>
                          <a:spcPts val="0"/>
                        </a:spcBef>
                        <a:spcAft>
                          <a:spcPts val="0"/>
                        </a:spcAft>
                      </a:pPr>
                      <a:r>
                        <a:rPr lang="en-US" sz="1800" dirty="0">
                          <a:effectLst/>
                        </a:rPr>
                        <a:t>Normative</a:t>
                      </a:r>
                      <a:endParaRPr lang="en-US" sz="1800" b="0" i="0" dirty="0">
                        <a:solidFill>
                          <a:schemeClr val="tx1"/>
                        </a:solidFill>
                        <a:effectLst/>
                        <a:latin typeface="Calibri" panose="020F0502020204030204" pitchFamily="34" charset="0"/>
                      </a:endParaRPr>
                    </a:p>
                  </a:txBody>
                  <a:tcPr marL="50800" marR="50800" marT="50800" marB="50800" anchor="ctr"/>
                </a:tc>
                <a:tc>
                  <a:txBody>
                    <a:bodyPr/>
                    <a:lstStyle/>
                    <a:p>
                      <a:pPr algn="ctr"/>
                      <a:r>
                        <a:rPr lang="en-US" dirty="0" err="1"/>
                        <a:t>indiv</a:t>
                      </a:r>
                      <a:endParaRPr lang="en-US" dirty="0">
                        <a:solidFill>
                          <a:schemeClr val="tx1"/>
                        </a:solidFill>
                      </a:endParaRPr>
                    </a:p>
                  </a:txBody>
                  <a:tcPr anchor="ct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group</a:t>
                      </a:r>
                      <a:endParaRPr lang="en-US" dirty="0">
                        <a:solidFill>
                          <a:schemeClr val="tx1"/>
                        </a:solidFill>
                      </a:endParaRPr>
                    </a:p>
                  </a:txBody>
                  <a:tcPr anchor="ctr"/>
                </a:tc>
                <a:tc hMerge="1">
                  <a:txBody>
                    <a:bodyPr/>
                    <a:lstStyle/>
                    <a:p>
                      <a:pPr algn="ctr"/>
                      <a:endParaRPr lang="en-US" dirty="0">
                        <a:solidFill>
                          <a:schemeClr val="tx1"/>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3684847837"/>
                  </a:ext>
                </a:extLst>
              </a:tr>
              <a:tr h="847284">
                <a:tc>
                  <a:txBody>
                    <a:bodyPr/>
                    <a:lstStyle/>
                    <a:p>
                      <a:pPr marL="0" marR="0" algn="l" fontAlgn="t">
                        <a:spcBef>
                          <a:spcPts val="0"/>
                        </a:spcBef>
                        <a:spcAft>
                          <a:spcPts val="0"/>
                        </a:spcAft>
                      </a:pPr>
                      <a:r>
                        <a:rPr lang="en-US" sz="1800" dirty="0">
                          <a:effectLst/>
                        </a:rPr>
                        <a:t>Innateness switch </a:t>
                      </a:r>
                      <a:endParaRPr lang="en-US" sz="1800" b="0" i="0" dirty="0">
                        <a:solidFill>
                          <a:schemeClr val="tx1"/>
                        </a:solidFill>
                        <a:effectLst/>
                        <a:latin typeface="Calibri" panose="020F0502020204030204" pitchFamily="34" charset="0"/>
                      </a:endParaRPr>
                    </a:p>
                  </a:txBody>
                  <a:tcPr marL="50800" marR="50800" marT="50800" marB="50800" anchor="ctr"/>
                </a:tc>
                <a:tc gridSpan="3">
                  <a:txBody>
                    <a:bodyPr/>
                    <a:lstStyle/>
                    <a:p>
                      <a:pPr algn="ctr"/>
                      <a:r>
                        <a:rPr lang="en-US" dirty="0"/>
                        <a:t>same</a:t>
                      </a:r>
                      <a:endParaRPr lang="en-US" dirty="0">
                        <a:solidFill>
                          <a:schemeClr val="tx1"/>
                        </a:solidFill>
                      </a:endParaRPr>
                    </a:p>
                  </a:txBody>
                  <a:tcPr anchor="ctr"/>
                </a:tc>
                <a:tc hMerge="1">
                  <a:txBody>
                    <a:bodyPr/>
                    <a:lstStyle/>
                    <a:p>
                      <a:pPr algn="ctr"/>
                      <a:endParaRPr lang="en-US" dirty="0"/>
                    </a:p>
                  </a:txBody>
                  <a:tcPr/>
                </a:tc>
                <a:tc hMerge="1">
                  <a:txBody>
                    <a:bodyPr/>
                    <a:lstStyle/>
                    <a:p>
                      <a:pPr algn="ctr"/>
                      <a:endParaRPr lang="en-US" dirty="0"/>
                    </a:p>
                  </a:txBody>
                  <a:tcPr/>
                </a:tc>
                <a:extLst>
                  <a:ext uri="{0D108BD9-81ED-4DB2-BD59-A6C34878D82A}">
                    <a16:rowId xmlns:a16="http://schemas.microsoft.com/office/drawing/2014/main" val="2778032775"/>
                  </a:ext>
                </a:extLst>
              </a:tr>
            </a:tbl>
          </a:graphicData>
        </a:graphic>
      </p:graphicFrame>
      <p:sp>
        <p:nvSpPr>
          <p:cNvPr id="8" name="Content Placeholder 2">
            <a:extLst>
              <a:ext uri="{FF2B5EF4-FFF2-40B4-BE49-F238E27FC236}">
                <a16:creationId xmlns:a16="http://schemas.microsoft.com/office/drawing/2014/main" id="{CD916FB1-41DF-4B67-8D67-5625E40887BC}"/>
              </a:ext>
            </a:extLst>
          </p:cNvPr>
          <p:cNvSpPr txBox="1">
            <a:spLocks/>
          </p:cNvSpPr>
          <p:nvPr/>
        </p:nvSpPr>
        <p:spPr>
          <a:xfrm rot="16200000">
            <a:off x="-923320" y="3450502"/>
            <a:ext cx="2411694" cy="306560"/>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New ------------</a:t>
            </a:r>
          </a:p>
        </p:txBody>
      </p:sp>
      <p:sp>
        <p:nvSpPr>
          <p:cNvPr id="10" name="Content Placeholder 2">
            <a:extLst>
              <a:ext uri="{FF2B5EF4-FFF2-40B4-BE49-F238E27FC236}">
                <a16:creationId xmlns:a16="http://schemas.microsoft.com/office/drawing/2014/main" id="{E1AA3EF2-668B-42B9-A42E-0BCEB8CD2733}"/>
              </a:ext>
            </a:extLst>
          </p:cNvPr>
          <p:cNvSpPr txBox="1">
            <a:spLocks/>
          </p:cNvSpPr>
          <p:nvPr/>
        </p:nvSpPr>
        <p:spPr>
          <a:xfrm rot="16200000">
            <a:off x="-501281" y="5409394"/>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Tree>
    <p:extLst>
      <p:ext uri="{BB962C8B-B14F-4D97-AF65-F5344CB8AC3E}">
        <p14:creationId xmlns:p14="http://schemas.microsoft.com/office/powerpoint/2010/main" val="7284019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E12D7093-719F-4D72-9077-5F2B7706D1C6}"/>
              </a:ext>
            </a:extLst>
          </p:cNvPr>
          <p:cNvGraphicFramePr>
            <a:graphicFrameLocks noGrp="1"/>
          </p:cNvGraphicFramePr>
          <p:nvPr>
            <p:extLst>
              <p:ext uri="{D42A27DB-BD31-4B8C-83A1-F6EECF244321}">
                <p14:modId xmlns:p14="http://schemas.microsoft.com/office/powerpoint/2010/main" val="3268082737"/>
              </p:ext>
            </p:extLst>
          </p:nvPr>
        </p:nvGraphicFramePr>
        <p:xfrm>
          <a:off x="415924" y="138248"/>
          <a:ext cx="11674476" cy="6371750"/>
        </p:xfrm>
        <a:graphic>
          <a:graphicData uri="http://schemas.openxmlformats.org/drawingml/2006/table">
            <a:tbl>
              <a:tblPr/>
              <a:tblGrid>
                <a:gridCol w="1402045">
                  <a:extLst>
                    <a:ext uri="{9D8B030D-6E8A-4147-A177-3AD203B41FA5}">
                      <a16:colId xmlns:a16="http://schemas.microsoft.com/office/drawing/2014/main" val="662466025"/>
                    </a:ext>
                  </a:extLst>
                </a:gridCol>
                <a:gridCol w="7326031">
                  <a:extLst>
                    <a:ext uri="{9D8B030D-6E8A-4147-A177-3AD203B41FA5}">
                      <a16:colId xmlns:a16="http://schemas.microsoft.com/office/drawing/2014/main" val="806485389"/>
                    </a:ext>
                  </a:extLst>
                </a:gridCol>
                <a:gridCol w="1534332">
                  <a:extLst>
                    <a:ext uri="{9D8B030D-6E8A-4147-A177-3AD203B41FA5}">
                      <a16:colId xmlns:a16="http://schemas.microsoft.com/office/drawing/2014/main" val="889491598"/>
                    </a:ext>
                  </a:extLst>
                </a:gridCol>
                <a:gridCol w="1412068">
                  <a:extLst>
                    <a:ext uri="{9D8B030D-6E8A-4147-A177-3AD203B41FA5}">
                      <a16:colId xmlns:a16="http://schemas.microsoft.com/office/drawing/2014/main" val="523731370"/>
                    </a:ext>
                  </a:extLst>
                </a:gridCol>
              </a:tblGrid>
              <a:tr h="592577">
                <a:tc>
                  <a:txBody>
                    <a:bodyPr/>
                    <a:lstStyle/>
                    <a:p>
                      <a:pPr marL="0" marR="0" algn="l" fontAlgn="t">
                        <a:spcBef>
                          <a:spcPts val="0"/>
                        </a:spcBef>
                        <a:spcAft>
                          <a:spcPts val="0"/>
                        </a:spcAft>
                      </a:pPr>
                      <a:endParaRPr lang="en-US" sz="1800" b="0" i="0" dirty="0">
                        <a:solidFill>
                          <a:schemeClr val="accent3">
                            <a:lumMod val="50000"/>
                          </a:schemeClr>
                        </a:solidFill>
                        <a:effectLst/>
                        <a:latin typeface="Calibri" panose="020F05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t">
                        <a:spcBef>
                          <a:spcPts val="0"/>
                        </a:spcBef>
                        <a:spcAft>
                          <a:spcPts val="0"/>
                        </a:spcAft>
                      </a:pP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b="0" dirty="0"/>
                        <a:t>Essentialist</a:t>
                      </a:r>
                    </a:p>
                  </a:txBody>
                  <a:tcPr anchor="ctr">
                    <a:lnL w="12700" cap="flat" cmpd="sng" algn="ctr">
                      <a:no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tc>
                  <a:txBody>
                    <a:bodyPr/>
                    <a:lstStyle/>
                    <a:p>
                      <a:r>
                        <a:rPr lang="en-US" sz="2400" b="0" dirty="0"/>
                        <a:t>Structural</a:t>
                      </a:r>
                    </a:p>
                  </a:txBody>
                  <a:tcPr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1"/>
                    </a:solidFill>
                  </a:tcPr>
                </a:tc>
                <a:extLst>
                  <a:ext uri="{0D108BD9-81ED-4DB2-BD59-A6C34878D82A}">
                    <a16:rowId xmlns:a16="http://schemas.microsoft.com/office/drawing/2014/main" val="1119768154"/>
                  </a:ext>
                </a:extLst>
              </a:tr>
              <a:tr h="1080657">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Force-choice explanation</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latin typeface="+mn-lt"/>
                          <a:ea typeface="+mn-ea"/>
                          <a:cs typeface="+mn-cs"/>
                        </a:rPr>
                        <a:t>(2.2/2.3 </a:t>
                      </a:r>
                      <a:r>
                        <a:rPr lang="en-US" sz="2000" b="0" i="0" u="none" strike="noStrike" kern="1200" baseline="0" dirty="0" err="1">
                          <a:solidFill>
                            <a:schemeClr val="tx1"/>
                          </a:solidFill>
                          <a:latin typeface="+mn-lt"/>
                          <a:ea typeface="+mn-ea"/>
                          <a:cs typeface="+mn-cs"/>
                        </a:rPr>
                        <a:t>indiv</a:t>
                      </a:r>
                      <a:r>
                        <a:rPr lang="en-US" sz="2000" b="0" i="0" u="none" strike="noStrike" kern="1200" baseline="0" dirty="0">
                          <a:solidFill>
                            <a:schemeClr val="tx1"/>
                          </a:solidFill>
                          <a:latin typeface="+mn-lt"/>
                          <a:ea typeface="+mn-ea"/>
                          <a:cs typeface="+mn-cs"/>
                        </a:rPr>
                        <a:t>) </a:t>
                      </a:r>
                      <a:r>
                        <a:rPr lang="en-US" sz="2000" b="1" i="0" u="none" strike="noStrike" kern="1200" baseline="0" dirty="0">
                          <a:solidFill>
                            <a:schemeClr val="tx1"/>
                          </a:solidFill>
                          <a:latin typeface="+mn-lt"/>
                          <a:ea typeface="+mn-ea"/>
                          <a:cs typeface="+mn-cs"/>
                        </a:rPr>
                        <a:t>So, Suzy plays Yellow-Ball a lot at her school.</a:t>
                      </a:r>
                      <a:br>
                        <a:rPr lang="en-US" sz="2000" b="1" i="0" u="none" strike="noStrike" kern="1200" baseline="0" dirty="0">
                          <a:solidFill>
                            <a:schemeClr val="tx1"/>
                          </a:solidFill>
                          <a:latin typeface="+mn-lt"/>
                          <a:ea typeface="+mn-ea"/>
                          <a:cs typeface="+mn-cs"/>
                        </a:rPr>
                      </a:br>
                      <a:r>
                        <a:rPr lang="en-US" sz="2000" b="1" i="0" u="none" strike="noStrike" kern="1200" baseline="0" dirty="0">
                          <a:solidFill>
                            <a:schemeClr val="tx1"/>
                          </a:solidFill>
                          <a:latin typeface="+mn-lt"/>
                          <a:ea typeface="+mn-ea"/>
                          <a:cs typeface="+mn-cs"/>
                        </a:rPr>
                        <a:t>Is it because Suzy likes playing Yellow-Ball, or is it because of </a:t>
                      </a:r>
                      <a:br>
                        <a:rPr lang="en-US" sz="2000" b="1" i="0" u="none" strike="noStrike" kern="1200" baseline="0" dirty="0">
                          <a:solidFill>
                            <a:schemeClr val="tx1"/>
                          </a:solidFill>
                          <a:latin typeface="+mn-lt"/>
                          <a:ea typeface="+mn-ea"/>
                          <a:cs typeface="+mn-cs"/>
                        </a:rPr>
                      </a:br>
                      <a:r>
                        <a:rPr lang="en-US" sz="2000" b="1" i="0" u="none" strike="noStrike" kern="1200" baseline="0" dirty="0">
                          <a:solidFill>
                            <a:schemeClr val="tx1"/>
                          </a:solidFill>
                          <a:latin typeface="+mn-lt"/>
                          <a:ea typeface="+mn-ea"/>
                          <a:cs typeface="+mn-cs"/>
                        </a:rPr>
                        <a:t>the size of the buckets in her classroom?</a:t>
                      </a:r>
                    </a:p>
                    <a:p>
                      <a:r>
                        <a:rPr lang="en-US" sz="2000" b="0" i="0" u="none" strike="noStrike" kern="1200" baseline="0" dirty="0">
                          <a:solidFill>
                            <a:schemeClr val="tx1"/>
                          </a:solidFill>
                          <a:latin typeface="+mn-lt"/>
                          <a:ea typeface="+mn-ea"/>
                          <a:cs typeface="+mn-cs"/>
                        </a:rPr>
                        <a:t>(2.1 group) So, the girls in the girls’ classroom play Yellow-Ball a lot at their school, and the boys in the boys’ classroom play Green-Ball a lot at their school. Is it because girls and boys like playing with different balls, or is it because of the buckets in their classrooms?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Preference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Buckets</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3335263269"/>
                  </a:ext>
                </a:extLst>
              </a:tr>
              <a:tr h="100399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Inductive potential – new category member</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000" b="1"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another school. (show the balls, no buckets) </a:t>
                      </a:r>
                      <a:br>
                        <a:rPr lang="en-US" sz="2000" b="1" i="0" dirty="0">
                          <a:solidFill>
                            <a:srgbClr val="000000"/>
                          </a:solidFill>
                          <a:effectLst/>
                          <a:latin typeface="Calibri Light" panose="020F0302020204030204" pitchFamily="34" charset="0"/>
                          <a:cs typeface="Calibri Light" panose="020F0302020204030204" pitchFamily="34" charset="0"/>
                        </a:rPr>
                      </a:br>
                      <a:r>
                        <a:rPr lang="en-US" sz="2000" b="1" i="0" dirty="0">
                          <a:solidFill>
                            <a:srgbClr val="000000"/>
                          </a:solidFill>
                          <a:effectLst/>
                          <a:latin typeface="Calibri Light" panose="020F0302020204030204" pitchFamily="34" charset="0"/>
                          <a:cs typeface="Calibri Light" panose="020F0302020204030204" pitchFamily="34" charset="0"/>
                        </a:rPr>
                        <a:t>What game do you think Lucy will play? ___</a:t>
                      </a:r>
                    </a:p>
                    <a:p>
                      <a:pPr marL="0" marR="0" algn="l" fontAlgn="t">
                        <a:spcBef>
                          <a:spcPts val="0"/>
                        </a:spcBef>
                        <a:spcAft>
                          <a:spcPts val="0"/>
                        </a:spcAft>
                      </a:pPr>
                      <a:r>
                        <a:rPr lang="en-US" sz="2000" b="0" i="0" dirty="0">
                          <a:solidFill>
                            <a:srgbClr val="000000"/>
                          </a:solidFill>
                          <a:effectLst/>
                          <a:latin typeface="Calibri Light" panose="020F0302020204030204" pitchFamily="34" charset="0"/>
                          <a:cs typeface="Calibri Light" panose="020F0302020204030204" pitchFamily="34" charset="0"/>
                        </a:rPr>
                        <a:t>(2.3) </a:t>
                      </a:r>
                      <a:r>
                        <a:rPr lang="en-US" sz="2000" b="1" i="0" dirty="0">
                          <a:solidFill>
                            <a:srgbClr val="000000"/>
                          </a:solidFill>
                          <a:effectLst/>
                          <a:latin typeface="Calibri Light" panose="020F0302020204030204" pitchFamily="34" charset="0"/>
                          <a:cs typeface="Calibri Light" panose="020F0302020204030204" pitchFamily="34" charset="0"/>
                        </a:rPr>
                        <a:t>For sure __ or maybe __?</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Chance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4203871197"/>
                  </a:ext>
                </a:extLst>
              </a:tr>
              <a:tr h="1003995">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Normative</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(2.2/2.3group) </a:t>
                      </a:r>
                      <a:r>
                        <a:rPr lang="en-US" sz="2000" b="1" i="0" u="none" strike="noStrike" kern="1200" baseline="0" dirty="0">
                          <a:solidFill>
                            <a:schemeClr val="tx1"/>
                          </a:solidFill>
                          <a:effectLst/>
                          <a:latin typeface="+mn-lt"/>
                          <a:ea typeface="+mn-ea"/>
                          <a:cs typeface="+mn-cs"/>
                        </a:rPr>
                        <a:t>Would it be okay or not okay for girls to play Green-Ball?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2000" b="0" i="0" u="none" strike="noStrike" kern="1200" baseline="0" dirty="0">
                          <a:solidFill>
                            <a:schemeClr val="tx1"/>
                          </a:solidFill>
                          <a:effectLst/>
                          <a:latin typeface="+mn-lt"/>
                          <a:ea typeface="+mn-ea"/>
                          <a:cs typeface="+mn-cs"/>
                        </a:rPr>
                        <a:t>(2.1 </a:t>
                      </a:r>
                      <a:r>
                        <a:rPr lang="en-US" sz="2000" b="0" i="0" u="none" strike="noStrike" kern="1200" baseline="0" dirty="0" err="1">
                          <a:solidFill>
                            <a:schemeClr val="tx1"/>
                          </a:solidFill>
                          <a:effectLst/>
                          <a:latin typeface="+mn-lt"/>
                          <a:ea typeface="+mn-ea"/>
                          <a:cs typeface="+mn-cs"/>
                        </a:rPr>
                        <a:t>indiv</a:t>
                      </a:r>
                      <a:r>
                        <a:rPr lang="en-US" sz="2000" b="0" i="0" u="none" strike="noStrike" kern="1200" baseline="0" dirty="0">
                          <a:solidFill>
                            <a:schemeClr val="tx1"/>
                          </a:solidFill>
                          <a:effectLst/>
                          <a:latin typeface="+mn-lt"/>
                          <a:ea typeface="+mn-ea"/>
                          <a:cs typeface="+mn-cs"/>
                        </a:rPr>
                        <a:t>) Here’s Katie. Katie is a girl who plays Green-Ball. Is it okay or not okay for Katie to play Green-Ball? (okay/not okay)</a:t>
                      </a:r>
                      <a:endParaRPr lang="en-US" sz="2000" b="0" i="0" dirty="0">
                        <a:solidFill>
                          <a:srgbClr val="000000"/>
                        </a:solidFill>
                        <a:effectLst/>
                        <a:latin typeface="Calibri Light" panose="020F0302020204030204" pitchFamily="34" charset="0"/>
                        <a:cs typeface="Calibri Light" panose="020F0302020204030204" pitchFamily="34" charset="0"/>
                      </a:endParaRP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Not 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Okay</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89314855"/>
                  </a:ext>
                </a:extLst>
              </a:tr>
              <a:tr h="1207173">
                <a:tc>
                  <a:txBody>
                    <a:bodyPr/>
                    <a:lstStyle/>
                    <a:p>
                      <a:pPr marL="0" marR="0" algn="l" fontAlgn="t">
                        <a:spcBef>
                          <a:spcPts val="0"/>
                        </a:spcBef>
                        <a:spcAft>
                          <a:spcPts val="0"/>
                        </a:spcAft>
                      </a:pPr>
                      <a:r>
                        <a:rPr lang="en-US" sz="1800" b="0" i="0" dirty="0">
                          <a:solidFill>
                            <a:schemeClr val="accent3">
                              <a:lumMod val="50000"/>
                            </a:schemeClr>
                          </a:solidFill>
                          <a:effectLst/>
                          <a:latin typeface="Calibri" panose="020F0502020204030204" pitchFamily="34" charset="0"/>
                        </a:rPr>
                        <a:t>Innateness switch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000" b="1" i="0" dirty="0">
                          <a:effectLst/>
                          <a:latin typeface="Calibri Light" panose="020F0302020204030204" pitchFamily="34" charset="0"/>
                          <a:cs typeface="Calibri Light" panose="020F0302020204030204" pitchFamily="34" charset="0"/>
                        </a:rPr>
                        <a:t>[Suzy goes to boys classroom] </a:t>
                      </a:r>
                    </a:p>
                    <a:p>
                      <a:pPr marL="0" marR="0" algn="l" fontAlgn="t">
                        <a:spcBef>
                          <a:spcPts val="0"/>
                        </a:spcBef>
                        <a:spcAft>
                          <a:spcPts val="0"/>
                        </a:spcAft>
                      </a:pPr>
                      <a:r>
                        <a:rPr lang="en-US" sz="2000" b="1" i="0" dirty="0">
                          <a:solidFill>
                            <a:srgbClr val="000000"/>
                          </a:solidFill>
                          <a:effectLst/>
                          <a:latin typeface="Calibri Light" panose="020F0302020204030204" pitchFamily="34" charset="0"/>
                          <a:cs typeface="Calibri Light" panose="020F0302020204030204" pitchFamily="34" charset="0"/>
                        </a:rPr>
                        <a:t>Which game do you think Suzy will play today? ___</a:t>
                      </a:r>
                      <a:br>
                        <a:rPr lang="en-US" sz="2000" b="1" i="0" dirty="0">
                          <a:solidFill>
                            <a:srgbClr val="000000"/>
                          </a:solidFill>
                          <a:effectLst/>
                          <a:latin typeface="Calibri Light" panose="020F0302020204030204" pitchFamily="34" charset="0"/>
                          <a:cs typeface="Calibri Light" panose="020F0302020204030204" pitchFamily="34" charset="0"/>
                        </a:rPr>
                      </a:br>
                      <a:r>
                        <a:rPr lang="en-US" sz="2000" b="1" i="0" dirty="0">
                          <a:solidFill>
                            <a:srgbClr val="000000"/>
                          </a:solidFill>
                          <a:effectLst/>
                          <a:latin typeface="Calibri Light" panose="020F0302020204030204" pitchFamily="34" charset="0"/>
                          <a:cs typeface="Calibri Light" panose="020F0302020204030204" pitchFamily="34" charset="0"/>
                        </a:rPr>
                        <a:t>For sure __ or maybe __? </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Yellow-Ball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tc>
                  <a:txBody>
                    <a:bodyPr/>
                    <a:lstStyle/>
                    <a:p>
                      <a:pPr marL="0" marR="0" algn="l" fontAlgn="t">
                        <a:spcBef>
                          <a:spcPts val="0"/>
                        </a:spcBef>
                        <a:spcAft>
                          <a:spcPts val="0"/>
                        </a:spcAft>
                      </a:pPr>
                      <a:r>
                        <a:rPr lang="en-US" sz="2400" b="0" i="0" dirty="0">
                          <a:solidFill>
                            <a:srgbClr val="000000"/>
                          </a:solidFill>
                          <a:effectLst/>
                          <a:latin typeface="Calibri" panose="020F0502020204030204" pitchFamily="34" charset="0"/>
                        </a:rPr>
                        <a:t>For sure </a:t>
                      </a:r>
                      <a:br>
                        <a:rPr lang="en-US" sz="2400" b="0" i="0" dirty="0">
                          <a:solidFill>
                            <a:srgbClr val="000000"/>
                          </a:solidFill>
                          <a:effectLst/>
                          <a:latin typeface="Calibri" panose="020F0502020204030204" pitchFamily="34" charset="0"/>
                        </a:rPr>
                      </a:br>
                      <a:r>
                        <a:rPr lang="en-US" sz="2400" b="0" i="0" dirty="0">
                          <a:solidFill>
                            <a:srgbClr val="000000"/>
                          </a:solidFill>
                          <a:effectLst/>
                          <a:latin typeface="Calibri" panose="020F0502020204030204" pitchFamily="34" charset="0"/>
                        </a:rPr>
                        <a:t>Green-Ball</a:t>
                      </a:r>
                    </a:p>
                  </a:txBody>
                  <a:tcPr marL="50800" marR="50800" marT="50800" marB="50800" anchor="ctr">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noFill/>
                  </a:tcPr>
                </a:tc>
                <a:extLst>
                  <a:ext uri="{0D108BD9-81ED-4DB2-BD59-A6C34878D82A}">
                    <a16:rowId xmlns:a16="http://schemas.microsoft.com/office/drawing/2014/main" val="26232674"/>
                  </a:ext>
                </a:extLst>
              </a:tr>
            </a:tbl>
          </a:graphicData>
        </a:graphic>
      </p:graphicFrame>
      <p:sp>
        <p:nvSpPr>
          <p:cNvPr id="2" name="Title 1"/>
          <p:cNvSpPr>
            <a:spLocks noGrp="1"/>
          </p:cNvSpPr>
          <p:nvPr>
            <p:ph type="title"/>
          </p:nvPr>
        </p:nvSpPr>
        <p:spPr>
          <a:xfrm>
            <a:off x="415925" y="-414866"/>
            <a:ext cx="10772775" cy="1658198"/>
          </a:xfrm>
        </p:spPr>
        <p:txBody>
          <a:bodyPr>
            <a:normAutofit/>
          </a:bodyPr>
          <a:lstStyle/>
          <a:p>
            <a:r>
              <a:rPr lang="en-US" sz="4000" dirty="0"/>
              <a:t>Pilot 2 DVs</a:t>
            </a:r>
            <a:endParaRPr lang="en-US" sz="4000" dirty="0">
              <a:solidFill>
                <a:schemeClr val="accent3"/>
              </a:solidFill>
            </a:endParaRPr>
          </a:p>
        </p:txBody>
      </p:sp>
      <p:sp>
        <p:nvSpPr>
          <p:cNvPr id="9" name="Content Placeholder 2">
            <a:extLst>
              <a:ext uri="{FF2B5EF4-FFF2-40B4-BE49-F238E27FC236}">
                <a16:creationId xmlns:a16="http://schemas.microsoft.com/office/drawing/2014/main" id="{1D4940BF-CE56-4138-9DF6-7287CF4BFBE5}"/>
              </a:ext>
            </a:extLst>
          </p:cNvPr>
          <p:cNvSpPr txBox="1">
            <a:spLocks/>
          </p:cNvSpPr>
          <p:nvPr/>
        </p:nvSpPr>
        <p:spPr>
          <a:xfrm rot="16200000">
            <a:off x="-577360" y="6019380"/>
            <a:ext cx="1558118" cy="316057"/>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Vasilyeva et al</a:t>
            </a:r>
          </a:p>
        </p:txBody>
      </p:sp>
      <p:sp>
        <p:nvSpPr>
          <p:cNvPr id="11" name="Content Placeholder 2">
            <a:extLst>
              <a:ext uri="{FF2B5EF4-FFF2-40B4-BE49-F238E27FC236}">
                <a16:creationId xmlns:a16="http://schemas.microsoft.com/office/drawing/2014/main" id="{FB013C54-5DAE-4A38-9515-851874CA6219}"/>
              </a:ext>
            </a:extLst>
          </p:cNvPr>
          <p:cNvSpPr txBox="1">
            <a:spLocks/>
          </p:cNvSpPr>
          <p:nvPr/>
        </p:nvSpPr>
        <p:spPr>
          <a:xfrm rot="16200000">
            <a:off x="-1838717" y="3374533"/>
            <a:ext cx="4121152" cy="280180"/>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ctr">
              <a:buNone/>
            </a:pPr>
            <a:r>
              <a:rPr lang="en-US" sz="1800" dirty="0"/>
              <a:t> -------------------- New ---------------------</a:t>
            </a:r>
          </a:p>
        </p:txBody>
      </p:sp>
    </p:spTree>
    <p:extLst>
      <p:ext uri="{BB962C8B-B14F-4D97-AF65-F5344CB8AC3E}">
        <p14:creationId xmlns:p14="http://schemas.microsoft.com/office/powerpoint/2010/main" val="719349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14866"/>
            <a:ext cx="10772775" cy="1658198"/>
          </a:xfrm>
        </p:spPr>
        <p:txBody>
          <a:bodyPr>
            <a:normAutofit/>
          </a:bodyPr>
          <a:lstStyle/>
          <a:p>
            <a:r>
              <a:rPr lang="en-US" sz="4000" dirty="0"/>
              <a:t>Pilot 2 all data</a:t>
            </a:r>
            <a:endParaRPr lang="en-US" sz="4000" dirty="0">
              <a:solidFill>
                <a:schemeClr val="accent3"/>
              </a:solidFill>
            </a:endParaRPr>
          </a:p>
        </p:txBody>
      </p:sp>
      <p:pic>
        <p:nvPicPr>
          <p:cNvPr id="6" name="Picture 5">
            <a:extLst>
              <a:ext uri="{FF2B5EF4-FFF2-40B4-BE49-F238E27FC236}">
                <a16:creationId xmlns:a16="http://schemas.microsoft.com/office/drawing/2014/main" id="{68FE0880-03B8-4804-89B7-40F14879BFA5}"/>
              </a:ext>
            </a:extLst>
          </p:cNvPr>
          <p:cNvPicPr>
            <a:picLocks noChangeAspect="1"/>
          </p:cNvPicPr>
          <p:nvPr/>
        </p:nvPicPr>
        <p:blipFill>
          <a:blip r:embed="rId3"/>
          <a:stretch>
            <a:fillRect/>
          </a:stretch>
        </p:blipFill>
        <p:spPr>
          <a:xfrm>
            <a:off x="652952" y="1134241"/>
            <a:ext cx="6238521" cy="5614668"/>
          </a:xfrm>
          <a:prstGeom prst="rect">
            <a:avLst/>
          </a:prstGeom>
        </p:spPr>
      </p:pic>
      <p:sp>
        <p:nvSpPr>
          <p:cNvPr id="8" name="Content Placeholder 2">
            <a:extLst>
              <a:ext uri="{FF2B5EF4-FFF2-40B4-BE49-F238E27FC236}">
                <a16:creationId xmlns:a16="http://schemas.microsoft.com/office/drawing/2014/main" id="{02CF389D-E2F3-48B9-9598-40BDE4D5CA70}"/>
              </a:ext>
            </a:extLst>
          </p:cNvPr>
          <p:cNvSpPr txBox="1">
            <a:spLocks/>
          </p:cNvSpPr>
          <p:nvPr/>
        </p:nvSpPr>
        <p:spPr>
          <a:xfrm>
            <a:off x="55420" y="6510473"/>
            <a:ext cx="4629799"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dirty="0"/>
              <a:t>N = 20 </a:t>
            </a:r>
            <a:r>
              <a:rPr lang="en-US" sz="2000" b="1" dirty="0"/>
              <a:t>5 and 6 year </a:t>
            </a:r>
            <a:r>
              <a:rPr lang="en-US" sz="2000" b="1" dirty="0" err="1"/>
              <a:t>olds</a:t>
            </a:r>
            <a:endParaRPr lang="en-US" sz="2000" dirty="0"/>
          </a:p>
        </p:txBody>
      </p:sp>
      <p:pic>
        <p:nvPicPr>
          <p:cNvPr id="10" name="Picture 9" descr="A screenshot of a cell phone&#10;&#10;Description automatically generated">
            <a:extLst>
              <a:ext uri="{FF2B5EF4-FFF2-40B4-BE49-F238E27FC236}">
                <a16:creationId xmlns:a16="http://schemas.microsoft.com/office/drawing/2014/main" id="{677E5BD9-91A0-466D-A91B-E7C831A626C2}"/>
              </a:ext>
            </a:extLst>
          </p:cNvPr>
          <p:cNvPicPr>
            <a:picLocks noChangeAspect="1"/>
          </p:cNvPicPr>
          <p:nvPr/>
        </p:nvPicPr>
        <p:blipFill>
          <a:blip r:embed="rId4"/>
          <a:stretch>
            <a:fillRect/>
          </a:stretch>
        </p:blipFill>
        <p:spPr>
          <a:xfrm>
            <a:off x="5140970" y="1134241"/>
            <a:ext cx="7000833" cy="5614668"/>
          </a:xfrm>
          <a:prstGeom prst="rect">
            <a:avLst/>
          </a:prstGeom>
        </p:spPr>
      </p:pic>
      <p:sp>
        <p:nvSpPr>
          <p:cNvPr id="12" name="Title 1">
            <a:extLst>
              <a:ext uri="{FF2B5EF4-FFF2-40B4-BE49-F238E27FC236}">
                <a16:creationId xmlns:a16="http://schemas.microsoft.com/office/drawing/2014/main" id="{BE03B4C8-F54C-4DFB-A0D7-FD51F97AE63D}"/>
              </a:ext>
            </a:extLst>
          </p:cNvPr>
          <p:cNvSpPr txBox="1">
            <a:spLocks/>
          </p:cNvSpPr>
          <p:nvPr/>
        </p:nvSpPr>
        <p:spPr>
          <a:xfrm>
            <a:off x="6333067" y="781974"/>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3 items + normative</a:t>
            </a:r>
          </a:p>
        </p:txBody>
      </p:sp>
      <p:sp>
        <p:nvSpPr>
          <p:cNvPr id="13" name="Title 1">
            <a:extLst>
              <a:ext uri="{FF2B5EF4-FFF2-40B4-BE49-F238E27FC236}">
                <a16:creationId xmlns:a16="http://schemas.microsoft.com/office/drawing/2014/main" id="{BBB77ABC-3625-4DCD-B5A5-850B1DB8B286}"/>
              </a:ext>
            </a:extLst>
          </p:cNvPr>
          <p:cNvSpPr txBox="1">
            <a:spLocks/>
          </p:cNvSpPr>
          <p:nvPr/>
        </p:nvSpPr>
        <p:spPr>
          <a:xfrm>
            <a:off x="1637720" y="781973"/>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3 items</a:t>
            </a:r>
          </a:p>
        </p:txBody>
      </p:sp>
    </p:spTree>
    <p:extLst>
      <p:ext uri="{BB962C8B-B14F-4D97-AF65-F5344CB8AC3E}">
        <p14:creationId xmlns:p14="http://schemas.microsoft.com/office/powerpoint/2010/main" val="2856504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4B725660-C0FC-48B8-9085-6E0CFE786262}"/>
              </a:ext>
            </a:extLst>
          </p:cNvPr>
          <p:cNvSpPr/>
          <p:nvPr/>
        </p:nvSpPr>
        <p:spPr>
          <a:xfrm flipH="1">
            <a:off x="7503870" y="3191983"/>
            <a:ext cx="1521987" cy="1366724"/>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8" name="TextBox 17">
            <a:extLst>
              <a:ext uri="{FF2B5EF4-FFF2-40B4-BE49-F238E27FC236}">
                <a16:creationId xmlns:a16="http://schemas.microsoft.com/office/drawing/2014/main" id="{9FD962CB-D8F1-44B2-8FD7-AC242EE4F1AC}"/>
              </a:ext>
            </a:extLst>
          </p:cNvPr>
          <p:cNvSpPr txBox="1"/>
          <p:nvPr/>
        </p:nvSpPr>
        <p:spPr>
          <a:xfrm>
            <a:off x="7891203" y="3225466"/>
            <a:ext cx="747320" cy="369332"/>
          </a:xfrm>
          <a:prstGeom prst="rect">
            <a:avLst/>
          </a:prstGeom>
          <a:noFill/>
        </p:spPr>
        <p:txBody>
          <a:bodyPr wrap="square" rtlCol="0">
            <a:spAutoFit/>
          </a:bodyPr>
          <a:lstStyle/>
          <a:p>
            <a:r>
              <a:rPr lang="en-US" dirty="0">
                <a:latin typeface="Gill Sans MT" panose="020B0502020104020203" pitchFamily="34" charset="0"/>
              </a:rPr>
              <a:t>MALE</a:t>
            </a:r>
          </a:p>
        </p:txBody>
      </p:sp>
      <p:sp>
        <p:nvSpPr>
          <p:cNvPr id="5" name="TextBox 4">
            <a:extLst>
              <a:ext uri="{FF2B5EF4-FFF2-40B4-BE49-F238E27FC236}">
                <a16:creationId xmlns:a16="http://schemas.microsoft.com/office/drawing/2014/main" id="{59517C18-B954-411C-BBBA-9658E4B69684}"/>
              </a:ext>
            </a:extLst>
          </p:cNvPr>
          <p:cNvSpPr txBox="1"/>
          <p:nvPr/>
        </p:nvSpPr>
        <p:spPr>
          <a:xfrm>
            <a:off x="317947" y="2311959"/>
            <a:ext cx="6988703" cy="4401205"/>
          </a:xfrm>
          <a:prstGeom prst="rect">
            <a:avLst/>
          </a:prstGeom>
          <a:noFill/>
        </p:spPr>
        <p:txBody>
          <a:bodyPr wrap="square" rtlCol="0">
            <a:spAutoFit/>
          </a:bodyPr>
          <a:lstStyle/>
          <a:p>
            <a:r>
              <a:rPr lang="en-US" sz="2800" dirty="0">
                <a:latin typeface="Gill Sans MT" panose="020B0502020104020203" pitchFamily="34" charset="0"/>
              </a:rPr>
              <a:t>Each category has a unique “</a:t>
            </a:r>
            <a:r>
              <a:rPr lang="en-US" sz="2800" b="1" dirty="0">
                <a:latin typeface="Gill Sans MT" panose="020B0502020104020203" pitchFamily="34" charset="0"/>
              </a:rPr>
              <a:t>essence</a:t>
            </a:r>
            <a:r>
              <a:rPr lang="en-US" sz="2800" dirty="0">
                <a:latin typeface="Gill Sans MT" panose="020B0502020104020203" pitchFamily="34" charset="0"/>
              </a:rPr>
              <a:t>”, which:</a:t>
            </a:r>
          </a:p>
          <a:p>
            <a:pPr marL="690563" indent="-457200">
              <a:buFont typeface="Arial" panose="020B0604020202020204" pitchFamily="34" charset="0"/>
              <a:buChar char="•"/>
            </a:pPr>
            <a:r>
              <a:rPr lang="en-US" sz="2800" dirty="0">
                <a:latin typeface="Gill Sans MT" panose="020B0502020104020203" pitchFamily="34" charset="0"/>
              </a:rPr>
              <a:t>cannot be directly observed.</a:t>
            </a:r>
          </a:p>
          <a:p>
            <a:pPr marL="690563" indent="-457200">
              <a:buFont typeface="Arial" panose="020B0604020202020204" pitchFamily="34" charset="0"/>
              <a:buChar char="•"/>
            </a:pPr>
            <a:r>
              <a:rPr lang="en-US" sz="2800" dirty="0">
                <a:latin typeface="Gill Sans MT" panose="020B0502020104020203" pitchFamily="34" charset="0"/>
              </a:rPr>
              <a:t>is stable and unchanging.</a:t>
            </a:r>
          </a:p>
          <a:p>
            <a:pPr marL="690563" indent="-457200">
              <a:buFont typeface="Arial" panose="020B0604020202020204" pitchFamily="34" charset="0"/>
              <a:buChar char="•"/>
            </a:pPr>
            <a:r>
              <a:rPr lang="en-US" sz="2800" dirty="0">
                <a:latin typeface="Gill Sans MT" panose="020B0502020104020203" pitchFamily="34" charset="0"/>
              </a:rPr>
              <a:t>gives an object its identity.</a:t>
            </a:r>
          </a:p>
          <a:p>
            <a:pPr marL="690563" indent="-457200">
              <a:buFont typeface="Arial" panose="020B0604020202020204" pitchFamily="34" charset="0"/>
              <a:buChar char="•"/>
            </a:pPr>
            <a:r>
              <a:rPr lang="en-US" sz="2800" dirty="0">
                <a:latin typeface="Gill Sans MT" panose="020B0502020104020203" pitchFamily="34" charset="0"/>
              </a:rPr>
              <a:t>causally produces shared properties across category members, which are considered to be innate and fixed at birth.</a:t>
            </a:r>
          </a:p>
          <a:p>
            <a:pPr marL="690563" indent="-457200">
              <a:buFont typeface="Arial" panose="020B0604020202020204" pitchFamily="34" charset="0"/>
              <a:buChar char="•"/>
            </a:pPr>
            <a:r>
              <a:rPr lang="en-US" sz="2800" dirty="0">
                <a:latin typeface="Gill Sans MT" panose="020B0502020104020203" pitchFamily="34" charset="0"/>
              </a:rPr>
              <a:t>can be a placeholder notion, need not be articulated.</a:t>
            </a:r>
            <a:br>
              <a:rPr lang="en-US" sz="2800" dirty="0">
                <a:latin typeface="Gill Sans MT" panose="020B0502020104020203" pitchFamily="34" charset="0"/>
              </a:rPr>
            </a:br>
            <a:endParaRPr lang="en-US" sz="2800" dirty="0">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t>An e</a:t>
            </a:r>
            <a:r>
              <a:rPr lang="en-US" sz="4400" dirty="0">
                <a:latin typeface="Gill Sans MT" panose="020B0502020104020203" pitchFamily="34" charset="0"/>
              </a:rPr>
              <a:t>ssentialist construal of categories</a:t>
            </a:r>
          </a:p>
        </p:txBody>
      </p:sp>
      <p:sp>
        <p:nvSpPr>
          <p:cNvPr id="16" name="Content Placeholder 2">
            <a:extLst>
              <a:ext uri="{FF2B5EF4-FFF2-40B4-BE49-F238E27FC236}">
                <a16:creationId xmlns:a16="http://schemas.microsoft.com/office/drawing/2014/main" id="{05C38244-1B65-48B6-B2AF-0449F6B4AC9D}"/>
              </a:ext>
            </a:extLst>
          </p:cNvPr>
          <p:cNvSpPr txBox="1">
            <a:spLocks/>
          </p:cNvSpPr>
          <p:nvPr/>
        </p:nvSpPr>
        <p:spPr>
          <a:xfrm>
            <a:off x="7816596" y="6423660"/>
            <a:ext cx="4375404" cy="43434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err="1">
                <a:latin typeface="Gill Sans MT" panose="020B0502020104020203" pitchFamily="34" charset="0"/>
              </a:rPr>
              <a:t>Gelman</a:t>
            </a:r>
            <a:r>
              <a:rPr lang="en-US" sz="1800" dirty="0">
                <a:latin typeface="Gill Sans MT" panose="020B0502020104020203" pitchFamily="34" charset="0"/>
              </a:rPr>
              <a:t> 2003/2004</a:t>
            </a:r>
          </a:p>
          <a:p>
            <a:pPr>
              <a:buFont typeface="Arial" pitchFamily="34" charset="0"/>
              <a:buChar char="•"/>
            </a:pPr>
            <a:endParaRPr lang="en-US" sz="1800" dirty="0">
              <a:latin typeface="Gill Sans MT" panose="020B0502020104020203" pitchFamily="34" charset="0"/>
            </a:endParaRPr>
          </a:p>
        </p:txBody>
      </p:sp>
      <p:sp>
        <p:nvSpPr>
          <p:cNvPr id="7" name="Rectangle: Rounded Corners 6">
            <a:extLst>
              <a:ext uri="{FF2B5EF4-FFF2-40B4-BE49-F238E27FC236}">
                <a16:creationId xmlns:a16="http://schemas.microsoft.com/office/drawing/2014/main" id="{37547D09-A510-4108-85BE-0B9E6B51DF19}"/>
              </a:ext>
            </a:extLst>
          </p:cNvPr>
          <p:cNvSpPr/>
          <p:nvPr/>
        </p:nvSpPr>
        <p:spPr>
          <a:xfrm flipH="1">
            <a:off x="9985760" y="3148921"/>
            <a:ext cx="1521987" cy="136364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9" name="TextBox 8">
            <a:extLst>
              <a:ext uri="{FF2B5EF4-FFF2-40B4-BE49-F238E27FC236}">
                <a16:creationId xmlns:a16="http://schemas.microsoft.com/office/drawing/2014/main" id="{FE1D7A13-2964-40B5-B9D3-06B9B41CEDA0}"/>
              </a:ext>
            </a:extLst>
          </p:cNvPr>
          <p:cNvSpPr txBox="1"/>
          <p:nvPr/>
        </p:nvSpPr>
        <p:spPr>
          <a:xfrm>
            <a:off x="10260883" y="3225466"/>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sp>
        <p:nvSpPr>
          <p:cNvPr id="4" name="Rectangle 3">
            <a:extLst>
              <a:ext uri="{FF2B5EF4-FFF2-40B4-BE49-F238E27FC236}">
                <a16:creationId xmlns:a16="http://schemas.microsoft.com/office/drawing/2014/main" id="{C4CDF857-978A-4DFA-BCC6-2940305E0589}"/>
              </a:ext>
            </a:extLst>
          </p:cNvPr>
          <p:cNvSpPr/>
          <p:nvPr/>
        </p:nvSpPr>
        <p:spPr>
          <a:xfrm>
            <a:off x="317947" y="1079794"/>
            <a:ext cx="10130118" cy="954107"/>
          </a:xfrm>
          <a:prstGeom prst="rect">
            <a:avLst/>
          </a:prstGeom>
        </p:spPr>
        <p:txBody>
          <a:bodyPr wrap="square">
            <a:spAutoFit/>
          </a:bodyPr>
          <a:lstStyle/>
          <a:p>
            <a:pPr lvl="0"/>
            <a:r>
              <a:rPr lang="en-US" sz="2800" dirty="0">
                <a:solidFill>
                  <a:prstClr val="black"/>
                </a:solidFill>
                <a:latin typeface="Gill Sans MT" panose="020B0502020104020203" pitchFamily="34" charset="0"/>
              </a:rPr>
              <a:t>Essentialism is a cognitive bias to believe that categories correspond to </a:t>
            </a:r>
            <a:r>
              <a:rPr lang="en-US" sz="2800" b="1" dirty="0">
                <a:solidFill>
                  <a:prstClr val="black"/>
                </a:solidFill>
                <a:latin typeface="Gill Sans MT" panose="020B0502020104020203" pitchFamily="34" charset="0"/>
              </a:rPr>
              <a:t>real categories in the world</a:t>
            </a:r>
            <a:r>
              <a:rPr lang="en-US" sz="2800" dirty="0">
                <a:solidFill>
                  <a:prstClr val="black"/>
                </a:solidFill>
                <a:latin typeface="Gill Sans MT" panose="020B0502020104020203" pitchFamily="34" charset="0"/>
              </a:rPr>
              <a:t>. </a:t>
            </a:r>
          </a:p>
        </p:txBody>
      </p:sp>
      <p:sp>
        <p:nvSpPr>
          <p:cNvPr id="14" name="TextBox 13">
            <a:extLst>
              <a:ext uri="{FF2B5EF4-FFF2-40B4-BE49-F238E27FC236}">
                <a16:creationId xmlns:a16="http://schemas.microsoft.com/office/drawing/2014/main" id="{9E274649-D837-4FCA-8CDE-C097AE7055B0}"/>
              </a:ext>
            </a:extLst>
          </p:cNvPr>
          <p:cNvSpPr txBox="1"/>
          <p:nvPr/>
        </p:nvSpPr>
        <p:spPr>
          <a:xfrm>
            <a:off x="7693354" y="3573196"/>
            <a:ext cx="1178877" cy="830997"/>
          </a:xfrm>
          <a:prstGeom prst="rect">
            <a:avLst/>
          </a:prstGeom>
          <a:noFill/>
        </p:spPr>
        <p:txBody>
          <a:bodyPr wrap="square" rtlCol="0">
            <a:spAutoFit/>
          </a:bodyPr>
          <a:lstStyle/>
          <a:p>
            <a:pPr algn="ctr"/>
            <a:r>
              <a:rPr lang="en-US" sz="2400" dirty="0">
                <a:latin typeface="Gill Sans MT" panose="020B0502020104020203" pitchFamily="34" charset="0"/>
              </a:rPr>
              <a:t>male</a:t>
            </a:r>
            <a:br>
              <a:rPr lang="en-US" sz="2400" dirty="0">
                <a:latin typeface="Gill Sans MT" panose="020B0502020104020203" pitchFamily="34" charset="0"/>
              </a:rPr>
            </a:br>
            <a:r>
              <a:rPr lang="en-US" sz="2400" dirty="0">
                <a:latin typeface="Gill Sans MT" panose="020B0502020104020203" pitchFamily="34" charset="0"/>
              </a:rPr>
              <a:t>essence</a:t>
            </a:r>
          </a:p>
        </p:txBody>
      </p:sp>
      <p:sp>
        <p:nvSpPr>
          <p:cNvPr id="15" name="TextBox 14">
            <a:extLst>
              <a:ext uri="{FF2B5EF4-FFF2-40B4-BE49-F238E27FC236}">
                <a16:creationId xmlns:a16="http://schemas.microsoft.com/office/drawing/2014/main" id="{FDFF23F2-9A27-401F-A1E5-F75D615C7F28}"/>
              </a:ext>
            </a:extLst>
          </p:cNvPr>
          <p:cNvSpPr txBox="1"/>
          <p:nvPr/>
        </p:nvSpPr>
        <p:spPr>
          <a:xfrm>
            <a:off x="10157315" y="3573195"/>
            <a:ext cx="1178877" cy="830997"/>
          </a:xfrm>
          <a:prstGeom prst="rect">
            <a:avLst/>
          </a:prstGeom>
          <a:noFill/>
        </p:spPr>
        <p:txBody>
          <a:bodyPr wrap="square" rtlCol="0">
            <a:spAutoFit/>
          </a:bodyPr>
          <a:lstStyle/>
          <a:p>
            <a:pPr algn="ctr"/>
            <a:r>
              <a:rPr lang="en-US" sz="2400" dirty="0">
                <a:latin typeface="Gill Sans MT" panose="020B0502020104020203" pitchFamily="34" charset="0"/>
              </a:rPr>
              <a:t>female</a:t>
            </a:r>
            <a:br>
              <a:rPr lang="en-US" sz="2400" dirty="0">
                <a:latin typeface="Gill Sans MT" panose="020B0502020104020203" pitchFamily="34" charset="0"/>
              </a:rPr>
            </a:br>
            <a:r>
              <a:rPr lang="en-US" sz="2400" dirty="0">
                <a:latin typeface="Gill Sans MT" panose="020B0502020104020203" pitchFamily="34" charset="0"/>
              </a:rPr>
              <a:t>essence</a:t>
            </a:r>
          </a:p>
        </p:txBody>
      </p:sp>
    </p:spTree>
    <p:extLst>
      <p:ext uri="{BB962C8B-B14F-4D97-AF65-F5344CB8AC3E}">
        <p14:creationId xmlns:p14="http://schemas.microsoft.com/office/powerpoint/2010/main" val="370570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925" y="-414866"/>
            <a:ext cx="10772775" cy="1658198"/>
          </a:xfrm>
        </p:spPr>
        <p:txBody>
          <a:bodyPr>
            <a:normAutofit/>
          </a:bodyPr>
          <a:lstStyle/>
          <a:p>
            <a:r>
              <a:rPr lang="en-US" sz="4000" dirty="0"/>
              <a:t>Pilot 2 all data</a:t>
            </a:r>
            <a:endParaRPr lang="en-US" sz="4000" dirty="0">
              <a:solidFill>
                <a:schemeClr val="accent3"/>
              </a:solidFill>
            </a:endParaRPr>
          </a:p>
        </p:txBody>
      </p:sp>
      <p:sp>
        <p:nvSpPr>
          <p:cNvPr id="13" name="Title 1">
            <a:extLst>
              <a:ext uri="{FF2B5EF4-FFF2-40B4-BE49-F238E27FC236}">
                <a16:creationId xmlns:a16="http://schemas.microsoft.com/office/drawing/2014/main" id="{BBB77ABC-3625-4DCD-B5A5-850B1DB8B286}"/>
              </a:ext>
            </a:extLst>
          </p:cNvPr>
          <p:cNvSpPr txBox="1">
            <a:spLocks/>
          </p:cNvSpPr>
          <p:nvPr/>
        </p:nvSpPr>
        <p:spPr>
          <a:xfrm>
            <a:off x="1637720" y="781973"/>
            <a:ext cx="3473552" cy="501277"/>
          </a:xfrm>
          <a:prstGeom prst="rect">
            <a:avLst/>
          </a:prstGeom>
        </p:spPr>
        <p:txBody>
          <a:bodyPr vert="horz" lIns="91440" tIns="45720" rIns="91440" bIns="45720" rtlCol="0" anchor="ctr">
            <a:normAutofit lnSpcReduction="100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3 items</a:t>
            </a:r>
          </a:p>
        </p:txBody>
      </p:sp>
      <p:pic>
        <p:nvPicPr>
          <p:cNvPr id="11" name="Picture 10">
            <a:extLst>
              <a:ext uri="{FF2B5EF4-FFF2-40B4-BE49-F238E27FC236}">
                <a16:creationId xmlns:a16="http://schemas.microsoft.com/office/drawing/2014/main" id="{CF74489C-8455-4EA5-869F-05B313EB0404}"/>
              </a:ext>
            </a:extLst>
          </p:cNvPr>
          <p:cNvPicPr>
            <a:picLocks noChangeAspect="1"/>
          </p:cNvPicPr>
          <p:nvPr/>
        </p:nvPicPr>
        <p:blipFill>
          <a:blip r:embed="rId3"/>
          <a:stretch>
            <a:fillRect/>
          </a:stretch>
        </p:blipFill>
        <p:spPr>
          <a:xfrm>
            <a:off x="652952" y="1134241"/>
            <a:ext cx="6238521" cy="5614668"/>
          </a:xfrm>
          <a:prstGeom prst="rect">
            <a:avLst/>
          </a:prstGeom>
        </p:spPr>
      </p:pic>
      <p:pic>
        <p:nvPicPr>
          <p:cNvPr id="4" name="Picture 3">
            <a:extLst>
              <a:ext uri="{FF2B5EF4-FFF2-40B4-BE49-F238E27FC236}">
                <a16:creationId xmlns:a16="http://schemas.microsoft.com/office/drawing/2014/main" id="{0FEBFFA2-E948-4BB3-A796-A651DDF695A7}"/>
              </a:ext>
            </a:extLst>
          </p:cNvPr>
          <p:cNvPicPr>
            <a:picLocks noChangeAspect="1"/>
          </p:cNvPicPr>
          <p:nvPr/>
        </p:nvPicPr>
        <p:blipFill>
          <a:blip r:embed="rId4"/>
          <a:stretch>
            <a:fillRect/>
          </a:stretch>
        </p:blipFill>
        <p:spPr>
          <a:xfrm>
            <a:off x="5111272" y="1134242"/>
            <a:ext cx="7000834" cy="5614668"/>
          </a:xfrm>
          <a:prstGeom prst="rect">
            <a:avLst/>
          </a:prstGeom>
        </p:spPr>
      </p:pic>
      <p:sp>
        <p:nvSpPr>
          <p:cNvPr id="8" name="Content Placeholder 2">
            <a:extLst>
              <a:ext uri="{FF2B5EF4-FFF2-40B4-BE49-F238E27FC236}">
                <a16:creationId xmlns:a16="http://schemas.microsoft.com/office/drawing/2014/main" id="{02CF389D-E2F3-48B9-9598-40BDE4D5CA70}"/>
              </a:ext>
            </a:extLst>
          </p:cNvPr>
          <p:cNvSpPr txBox="1">
            <a:spLocks/>
          </p:cNvSpPr>
          <p:nvPr/>
        </p:nvSpPr>
        <p:spPr>
          <a:xfrm>
            <a:off x="55420" y="6510473"/>
            <a:ext cx="4629799" cy="621532"/>
          </a:xfrm>
          <a:prstGeom prst="rect">
            <a:avLst/>
          </a:prstGeom>
        </p:spPr>
        <p:txBody>
          <a:bodyPr vert="horz" lIns="91440" tIns="45720" rIns="91440" bIns="45720" rtlCol="0">
            <a:no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568325" indent="-568325">
              <a:buFont typeface="Arial" pitchFamily="34" charset="0"/>
              <a:buNone/>
            </a:pPr>
            <a:r>
              <a:rPr lang="en-US" sz="2000" dirty="0"/>
              <a:t>N = 20 </a:t>
            </a:r>
            <a:r>
              <a:rPr lang="en-US" sz="2000" b="1" dirty="0"/>
              <a:t>5 and 6 year </a:t>
            </a:r>
            <a:r>
              <a:rPr lang="en-US" sz="2000" b="1" dirty="0" err="1"/>
              <a:t>olds</a:t>
            </a:r>
            <a:endParaRPr lang="en-US" sz="2000" dirty="0"/>
          </a:p>
        </p:txBody>
      </p:sp>
      <p:sp>
        <p:nvSpPr>
          <p:cNvPr id="12" name="Title 1">
            <a:extLst>
              <a:ext uri="{FF2B5EF4-FFF2-40B4-BE49-F238E27FC236}">
                <a16:creationId xmlns:a16="http://schemas.microsoft.com/office/drawing/2014/main" id="{BE03B4C8-F54C-4DFB-A0D7-FD51F97AE63D}"/>
              </a:ext>
            </a:extLst>
          </p:cNvPr>
          <p:cNvSpPr txBox="1">
            <a:spLocks/>
          </p:cNvSpPr>
          <p:nvPr/>
        </p:nvSpPr>
        <p:spPr>
          <a:xfrm>
            <a:off x="6333067" y="781974"/>
            <a:ext cx="3473552" cy="501277"/>
          </a:xfrm>
          <a:prstGeom prst="rect">
            <a:avLst/>
          </a:prstGeom>
        </p:spPr>
        <p:txBody>
          <a:bodyPr vert="horz" lIns="91440" tIns="45720" rIns="91440" bIns="45720" rtlCol="0" anchor="ctr">
            <a:normAutofit fontScale="92500"/>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rPr>
              <a:t>innateness switch only</a:t>
            </a:r>
          </a:p>
        </p:txBody>
      </p:sp>
    </p:spTree>
    <p:extLst>
      <p:ext uri="{BB962C8B-B14F-4D97-AF65-F5344CB8AC3E}">
        <p14:creationId xmlns:p14="http://schemas.microsoft.com/office/powerpoint/2010/main" val="2797228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2E6FF2-1ED4-43FA-AC6E-65385AE035B5}"/>
              </a:ext>
            </a:extLst>
          </p:cNvPr>
          <p:cNvSpPr/>
          <p:nvPr/>
        </p:nvSpPr>
        <p:spPr>
          <a:xfrm>
            <a:off x="9560841" y="3029117"/>
            <a:ext cx="2371824" cy="2569528"/>
          </a:xfrm>
          <a:prstGeom prst="rect">
            <a:avLst/>
          </a:prstGeom>
          <a:solidFill>
            <a:srgbClr val="FFF9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170579" y="3029118"/>
            <a:ext cx="2188569" cy="2569528"/>
          </a:xfrm>
          <a:prstGeom prst="rect">
            <a:avLst/>
          </a:prstGeom>
          <a:solidFill>
            <a:srgbClr val="F9FBF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317947" y="-157237"/>
            <a:ext cx="10772775" cy="1658198"/>
          </a:xfrm>
        </p:spPr>
        <p:txBody>
          <a:bodyPr>
            <a:normAutofit/>
          </a:bodyPr>
          <a:lstStyle/>
          <a:p>
            <a:r>
              <a:rPr lang="en-US" sz="4400" dirty="0"/>
              <a:t>A s</a:t>
            </a:r>
            <a:r>
              <a:rPr lang="en-US" sz="4400" dirty="0">
                <a:latin typeface="Gill Sans MT" panose="020B0502020104020203" pitchFamily="34" charset="0"/>
              </a:rPr>
              <a:t>ocial-structural construal of categories</a:t>
            </a:r>
          </a:p>
        </p:txBody>
      </p:sp>
      <p:sp>
        <p:nvSpPr>
          <p:cNvPr id="36" name="TextBox 35">
            <a:extLst>
              <a:ext uri="{FF2B5EF4-FFF2-40B4-BE49-F238E27FC236}">
                <a16:creationId xmlns:a16="http://schemas.microsoft.com/office/drawing/2014/main" id="{DD71823F-EAB2-4B38-87FE-B00EE2C60654}"/>
              </a:ext>
            </a:extLst>
          </p:cNvPr>
          <p:cNvSpPr txBox="1"/>
          <p:nvPr/>
        </p:nvSpPr>
        <p:spPr>
          <a:xfrm>
            <a:off x="317947" y="1039296"/>
            <a:ext cx="7835453" cy="954107"/>
          </a:xfrm>
          <a:prstGeom prst="rect">
            <a:avLst/>
          </a:prstGeom>
          <a:noFill/>
        </p:spPr>
        <p:txBody>
          <a:bodyPr wrap="square" rtlCol="0">
            <a:spAutoFit/>
          </a:bodyPr>
          <a:lstStyle/>
          <a:p>
            <a:r>
              <a:rPr lang="en-US" sz="2800" dirty="0">
                <a:latin typeface="Gill Sans MT" panose="020B0502020104020203" pitchFamily="34" charset="0"/>
              </a:rPr>
              <a:t>Categories are </a:t>
            </a:r>
            <a:r>
              <a:rPr lang="en-US" sz="2800" b="1" dirty="0">
                <a:latin typeface="Gill Sans MT" panose="020B0502020104020203" pitchFamily="34" charset="0"/>
              </a:rPr>
              <a:t>situated in a rich social context</a:t>
            </a:r>
            <a:r>
              <a:rPr lang="en-US" sz="2800" dirty="0">
                <a:latin typeface="Gill Sans MT" panose="020B0502020104020203" pitchFamily="34" charset="0"/>
              </a:rPr>
              <a:t>, which influence the very nature of the category.</a:t>
            </a:r>
          </a:p>
        </p:txBody>
      </p:sp>
      <p:sp>
        <p:nvSpPr>
          <p:cNvPr id="37" name="TextBox 36">
            <a:extLst>
              <a:ext uri="{FF2B5EF4-FFF2-40B4-BE49-F238E27FC236}">
                <a16:creationId xmlns:a16="http://schemas.microsoft.com/office/drawing/2014/main" id="{3140C07F-4173-4EC2-AE90-F6F4CB6FFC56}"/>
              </a:ext>
            </a:extLst>
          </p:cNvPr>
          <p:cNvSpPr txBox="1"/>
          <p:nvPr/>
        </p:nvSpPr>
        <p:spPr>
          <a:xfrm>
            <a:off x="7201577" y="4711420"/>
            <a:ext cx="2126572" cy="830997"/>
          </a:xfrm>
          <a:prstGeom prst="rect">
            <a:avLst/>
          </a:prstGeom>
          <a:noFill/>
        </p:spPr>
        <p:txBody>
          <a:bodyPr wrap="square" rtlCol="0">
            <a:spAutoFit/>
          </a:bodyPr>
          <a:lstStyle/>
          <a:p>
            <a:r>
              <a:rPr lang="en-US" sz="2400" dirty="0">
                <a:latin typeface="Gill Sans MT" panose="020B0502020104020203" pitchFamily="34" charset="0"/>
              </a:rPr>
              <a:t>social context of being MALE</a:t>
            </a:r>
          </a:p>
        </p:txBody>
      </p:sp>
      <p:sp>
        <p:nvSpPr>
          <p:cNvPr id="38" name="TextBox 37">
            <a:extLst>
              <a:ext uri="{FF2B5EF4-FFF2-40B4-BE49-F238E27FC236}">
                <a16:creationId xmlns:a16="http://schemas.microsoft.com/office/drawing/2014/main" id="{3CD8540D-7A9B-45E0-8FDE-893D8238E38C}"/>
              </a:ext>
            </a:extLst>
          </p:cNvPr>
          <p:cNvSpPr txBox="1"/>
          <p:nvPr/>
        </p:nvSpPr>
        <p:spPr>
          <a:xfrm>
            <a:off x="9560841" y="4711420"/>
            <a:ext cx="2371824" cy="830997"/>
          </a:xfrm>
          <a:prstGeom prst="rect">
            <a:avLst/>
          </a:prstGeom>
          <a:noFill/>
        </p:spPr>
        <p:txBody>
          <a:bodyPr wrap="square" rtlCol="0">
            <a:spAutoFit/>
          </a:bodyPr>
          <a:lstStyle/>
          <a:p>
            <a:r>
              <a:rPr lang="en-US" sz="2400" dirty="0">
                <a:latin typeface="Gill Sans MT" panose="020B0502020104020203" pitchFamily="34" charset="0"/>
              </a:rPr>
              <a:t>social context of being FEMALE</a:t>
            </a:r>
          </a:p>
        </p:txBody>
      </p:sp>
      <p:sp>
        <p:nvSpPr>
          <p:cNvPr id="16" name="Rectangle: Rounded Corners 15">
            <a:extLst>
              <a:ext uri="{FF2B5EF4-FFF2-40B4-BE49-F238E27FC236}">
                <a16:creationId xmlns:a16="http://schemas.microsoft.com/office/drawing/2014/main" id="{9307A36C-D232-4A1E-9EED-1ED75C7FA9A1}"/>
              </a:ext>
            </a:extLst>
          </p:cNvPr>
          <p:cNvSpPr/>
          <p:nvPr/>
        </p:nvSpPr>
        <p:spPr>
          <a:xfrm flipH="1">
            <a:off x="9985760" y="3148921"/>
            <a:ext cx="1521987" cy="136364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17" name="Rectangle: Rounded Corners 16">
            <a:extLst>
              <a:ext uri="{FF2B5EF4-FFF2-40B4-BE49-F238E27FC236}">
                <a16:creationId xmlns:a16="http://schemas.microsoft.com/office/drawing/2014/main" id="{67A8573F-7996-4DB5-990C-BB5B5065E1CD}"/>
              </a:ext>
            </a:extLst>
          </p:cNvPr>
          <p:cNvSpPr/>
          <p:nvPr/>
        </p:nvSpPr>
        <p:spPr>
          <a:xfrm flipH="1">
            <a:off x="7503870" y="3191983"/>
            <a:ext cx="1521987" cy="1366724"/>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2" name="TextBox 31">
            <a:extLst>
              <a:ext uri="{FF2B5EF4-FFF2-40B4-BE49-F238E27FC236}">
                <a16:creationId xmlns:a16="http://schemas.microsoft.com/office/drawing/2014/main" id="{1AE7C814-F820-4126-943C-D95D8E15B04F}"/>
              </a:ext>
            </a:extLst>
          </p:cNvPr>
          <p:cNvSpPr txBox="1"/>
          <p:nvPr/>
        </p:nvSpPr>
        <p:spPr>
          <a:xfrm>
            <a:off x="10260883" y="3225466"/>
            <a:ext cx="971741" cy="369332"/>
          </a:xfrm>
          <a:prstGeom prst="rect">
            <a:avLst/>
          </a:prstGeom>
          <a:noFill/>
        </p:spPr>
        <p:txBody>
          <a:bodyPr wrap="none" rtlCol="0">
            <a:spAutoFit/>
          </a:bodyPr>
          <a:lstStyle/>
          <a:p>
            <a:r>
              <a:rPr lang="en-US" dirty="0">
                <a:latin typeface="Gill Sans MT" panose="020B0502020104020203" pitchFamily="34" charset="0"/>
              </a:rPr>
              <a:t>FEMALE</a:t>
            </a:r>
          </a:p>
        </p:txBody>
      </p:sp>
      <p:sp>
        <p:nvSpPr>
          <p:cNvPr id="31" name="TextBox 30">
            <a:extLst>
              <a:ext uri="{FF2B5EF4-FFF2-40B4-BE49-F238E27FC236}">
                <a16:creationId xmlns:a16="http://schemas.microsoft.com/office/drawing/2014/main" id="{2F8488E2-C274-4529-A589-091C642E479C}"/>
              </a:ext>
            </a:extLst>
          </p:cNvPr>
          <p:cNvSpPr txBox="1"/>
          <p:nvPr/>
        </p:nvSpPr>
        <p:spPr>
          <a:xfrm>
            <a:off x="7891203" y="3225466"/>
            <a:ext cx="747320" cy="369332"/>
          </a:xfrm>
          <a:prstGeom prst="rect">
            <a:avLst/>
          </a:prstGeom>
          <a:noFill/>
        </p:spPr>
        <p:txBody>
          <a:bodyPr wrap="square" rtlCol="0">
            <a:spAutoFit/>
          </a:bodyPr>
          <a:lstStyle/>
          <a:p>
            <a:r>
              <a:rPr lang="en-US" dirty="0">
                <a:latin typeface="Gill Sans MT" panose="020B0502020104020203" pitchFamily="34" charset="0"/>
              </a:rPr>
              <a:t>MALE</a:t>
            </a:r>
          </a:p>
        </p:txBody>
      </p:sp>
      <p:sp>
        <p:nvSpPr>
          <p:cNvPr id="4" name="Rectangle 3">
            <a:extLst>
              <a:ext uri="{FF2B5EF4-FFF2-40B4-BE49-F238E27FC236}">
                <a16:creationId xmlns:a16="http://schemas.microsoft.com/office/drawing/2014/main" id="{CED95D68-590E-4139-8C6C-5EDAE7397807}"/>
              </a:ext>
            </a:extLst>
          </p:cNvPr>
          <p:cNvSpPr/>
          <p:nvPr/>
        </p:nvSpPr>
        <p:spPr>
          <a:xfrm>
            <a:off x="315995" y="2532968"/>
            <a:ext cx="6096000" cy="1384995"/>
          </a:xfrm>
          <a:prstGeom prst="rect">
            <a:avLst/>
          </a:prstGeom>
        </p:spPr>
        <p:txBody>
          <a:bodyPr>
            <a:spAutoFit/>
          </a:bodyPr>
          <a:lstStyle/>
          <a:p>
            <a:r>
              <a:rPr lang="en-US" sz="2800" dirty="0">
                <a:solidFill>
                  <a:prstClr val="black"/>
                </a:solidFill>
                <a:latin typeface="Gill Sans MT" panose="020B0502020104020203" pitchFamily="34" charset="0"/>
              </a:rPr>
              <a:t>Different </a:t>
            </a:r>
            <a:r>
              <a:rPr lang="en-US" sz="2800" b="1" dirty="0">
                <a:solidFill>
                  <a:prstClr val="black"/>
                </a:solidFill>
                <a:latin typeface="Gill Sans MT" panose="020B0502020104020203" pitchFamily="34" charset="0"/>
              </a:rPr>
              <a:t>social-structural forces </a:t>
            </a:r>
            <a:br>
              <a:rPr lang="en-US" sz="2800" b="1"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operating on each category contribute </a:t>
            </a:r>
            <a:br>
              <a:rPr lang="en-US" sz="2800" dirty="0">
                <a:solidFill>
                  <a:prstClr val="black"/>
                </a:solidFill>
                <a:latin typeface="Gill Sans MT" panose="020B0502020104020203" pitchFamily="34" charset="0"/>
              </a:rPr>
            </a:br>
            <a:r>
              <a:rPr lang="en-US" sz="2800" dirty="0">
                <a:solidFill>
                  <a:prstClr val="black"/>
                </a:solidFill>
                <a:latin typeface="Gill Sans MT" panose="020B0502020104020203" pitchFamily="34" charset="0"/>
              </a:rPr>
              <a:t>to differences between categories. </a:t>
            </a:r>
            <a:endParaRPr lang="en-US" dirty="0"/>
          </a:p>
        </p:txBody>
      </p:sp>
    </p:spTree>
    <p:extLst>
      <p:ext uri="{BB962C8B-B14F-4D97-AF65-F5344CB8AC3E}">
        <p14:creationId xmlns:p14="http://schemas.microsoft.com/office/powerpoint/2010/main" val="303950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a:extLst>
              <a:ext uri="{FF2B5EF4-FFF2-40B4-BE49-F238E27FC236}">
                <a16:creationId xmlns:a16="http://schemas.microsoft.com/office/drawing/2014/main" id="{A8ABF4AE-EDD0-4C04-B8D2-D3AF20D66B46}"/>
              </a:ext>
            </a:extLst>
          </p:cNvPr>
          <p:cNvSpPr>
            <a:spLocks noGrp="1"/>
          </p:cNvSpPr>
          <p:nvPr>
            <p:ph type="title"/>
          </p:nvPr>
        </p:nvSpPr>
        <p:spPr>
          <a:xfrm>
            <a:off x="7026313" y="3117478"/>
            <a:ext cx="4519867" cy="2161956"/>
          </a:xfrm>
        </p:spPr>
        <p:txBody>
          <a:bodyPr>
            <a:normAutofit/>
          </a:bodyPr>
          <a:lstStyle/>
          <a:p>
            <a:r>
              <a:rPr lang="en-US" sz="4400" dirty="0">
                <a:latin typeface="Gill Sans MT" panose="020B0502020104020203" pitchFamily="34" charset="0"/>
              </a:rPr>
              <a:t>A social-structural construal</a:t>
            </a:r>
          </a:p>
        </p:txBody>
      </p:sp>
      <p:sp>
        <p:nvSpPr>
          <p:cNvPr id="18" name="Title 3">
            <a:extLst>
              <a:ext uri="{FF2B5EF4-FFF2-40B4-BE49-F238E27FC236}">
                <a16:creationId xmlns:a16="http://schemas.microsoft.com/office/drawing/2014/main" id="{E2F26AE0-B3F7-4BBA-8A15-6861D065104A}"/>
              </a:ext>
            </a:extLst>
          </p:cNvPr>
          <p:cNvSpPr txBox="1">
            <a:spLocks/>
          </p:cNvSpPr>
          <p:nvPr/>
        </p:nvSpPr>
        <p:spPr>
          <a:xfrm>
            <a:off x="7026312" y="60148"/>
            <a:ext cx="4519867" cy="216195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An essentialist </a:t>
            </a:r>
            <a:br>
              <a:rPr lang="en-US" sz="4400" dirty="0">
                <a:latin typeface="Gill Sans MT" panose="020B0502020104020203" pitchFamily="34" charset="0"/>
              </a:rPr>
            </a:br>
            <a:r>
              <a:rPr lang="en-US" sz="4400" dirty="0">
                <a:latin typeface="Gill Sans MT" panose="020B0502020104020203" pitchFamily="34" charset="0"/>
              </a:rPr>
              <a:t>construal</a:t>
            </a:r>
          </a:p>
        </p:txBody>
      </p:sp>
      <p:sp>
        <p:nvSpPr>
          <p:cNvPr id="23" name="Rectangle: Rounded Corners 22">
            <a:extLst>
              <a:ext uri="{FF2B5EF4-FFF2-40B4-BE49-F238E27FC236}">
                <a16:creationId xmlns:a16="http://schemas.microsoft.com/office/drawing/2014/main" id="{9CCEA418-2BC2-489E-A6EE-B28BF7C1440E}"/>
              </a:ext>
            </a:extLst>
          </p:cNvPr>
          <p:cNvSpPr/>
          <p:nvPr/>
        </p:nvSpPr>
        <p:spPr>
          <a:xfrm flipH="1">
            <a:off x="9058084" y="1844494"/>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Rounded Corners 23">
            <a:extLst>
              <a:ext uri="{FF2B5EF4-FFF2-40B4-BE49-F238E27FC236}">
                <a16:creationId xmlns:a16="http://schemas.microsoft.com/office/drawing/2014/main" id="{E7CD9620-219C-4DF2-AB33-EF13F146C098}"/>
              </a:ext>
            </a:extLst>
          </p:cNvPr>
          <p:cNvSpPr/>
          <p:nvPr/>
        </p:nvSpPr>
        <p:spPr>
          <a:xfrm flipH="1">
            <a:off x="7757885" y="1844494"/>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nvGrpSpPr>
          <p:cNvPr id="4" name="Group 3">
            <a:extLst>
              <a:ext uri="{FF2B5EF4-FFF2-40B4-BE49-F238E27FC236}">
                <a16:creationId xmlns:a16="http://schemas.microsoft.com/office/drawing/2014/main" id="{B51E076B-19A1-4C8E-A19F-3DD55F68B518}"/>
              </a:ext>
            </a:extLst>
          </p:cNvPr>
          <p:cNvGrpSpPr/>
          <p:nvPr/>
        </p:nvGrpSpPr>
        <p:grpSpPr>
          <a:xfrm>
            <a:off x="7613059" y="4999856"/>
            <a:ext cx="2529248" cy="1180763"/>
            <a:chOff x="7613059" y="4999856"/>
            <a:chExt cx="2529248" cy="1180763"/>
          </a:xfrm>
        </p:grpSpPr>
        <p:sp>
          <p:nvSpPr>
            <p:cNvPr id="12" name="Rectangle 11">
              <a:extLst>
                <a:ext uri="{FF2B5EF4-FFF2-40B4-BE49-F238E27FC236}">
                  <a16:creationId xmlns:a16="http://schemas.microsoft.com/office/drawing/2014/main" id="{9C2E6FF2-1ED4-43FA-AC6E-65385AE035B5}"/>
                </a:ext>
              </a:extLst>
            </p:cNvPr>
            <p:cNvSpPr/>
            <p:nvPr/>
          </p:nvSpPr>
          <p:spPr>
            <a:xfrm>
              <a:off x="8943517" y="4999857"/>
              <a:ext cx="1198790" cy="1174952"/>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 name="Rectangle 2">
              <a:extLst>
                <a:ext uri="{FF2B5EF4-FFF2-40B4-BE49-F238E27FC236}">
                  <a16:creationId xmlns:a16="http://schemas.microsoft.com/office/drawing/2014/main" id="{0E6929B3-BB4D-4369-8903-7942C15A7BE9}"/>
                </a:ext>
              </a:extLst>
            </p:cNvPr>
            <p:cNvSpPr/>
            <p:nvPr/>
          </p:nvSpPr>
          <p:spPr>
            <a:xfrm>
              <a:off x="7613059" y="4999856"/>
              <a:ext cx="1198790" cy="1180763"/>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Rounded Corners 24">
              <a:extLst>
                <a:ext uri="{FF2B5EF4-FFF2-40B4-BE49-F238E27FC236}">
                  <a16:creationId xmlns:a16="http://schemas.microsoft.com/office/drawing/2014/main" id="{3A48FEC4-4C7C-4E3B-AC0E-1DE38BB5D662}"/>
                </a:ext>
              </a:extLst>
            </p:cNvPr>
            <p:cNvSpPr/>
            <p:nvPr/>
          </p:nvSpPr>
          <p:spPr>
            <a:xfrm flipH="1">
              <a:off x="9069486" y="5096841"/>
              <a:ext cx="946853" cy="986151"/>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DA9EB9C-F88C-428F-88EB-C94A8D5569F3}"/>
                </a:ext>
              </a:extLst>
            </p:cNvPr>
            <p:cNvSpPr/>
            <p:nvPr/>
          </p:nvSpPr>
          <p:spPr>
            <a:xfrm flipH="1">
              <a:off x="7739028" y="5096841"/>
              <a:ext cx="946853" cy="962501"/>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grpSp>
    </p:spTree>
    <p:extLst>
      <p:ext uri="{BB962C8B-B14F-4D97-AF65-F5344CB8AC3E}">
        <p14:creationId xmlns:p14="http://schemas.microsoft.com/office/powerpoint/2010/main" val="191981424"/>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16350</TotalTime>
  <Words>6846</Words>
  <Application>Microsoft Office PowerPoint</Application>
  <PresentationFormat>Widescreen</PresentationFormat>
  <Paragraphs>837</Paragraphs>
  <Slides>70</Slides>
  <Notes>68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Calibri Light</vt:lpstr>
      <vt:lpstr>Cambria</vt:lpstr>
      <vt:lpstr>Gill Sans MT</vt:lpstr>
      <vt:lpstr>Wingdings</vt:lpstr>
      <vt:lpstr>Metropolitan</vt:lpstr>
      <vt:lpstr>Marianna Zhang</vt:lpstr>
      <vt:lpstr>PowerPoint Presentation</vt:lpstr>
      <vt:lpstr>Organizing the world into categories</vt:lpstr>
      <vt:lpstr>Organizing the world into categories</vt:lpstr>
      <vt:lpstr>Organizing the world into categories</vt:lpstr>
      <vt:lpstr>Organizing the world into categories</vt:lpstr>
      <vt:lpstr>An essentialist construal of categories</vt:lpstr>
      <vt:lpstr>A social-structural construal of categories</vt:lpstr>
      <vt:lpstr>A social-structural construal</vt:lpstr>
      <vt:lpstr>A social-structural construal</vt:lpstr>
      <vt:lpstr>PowerPoint Presentation</vt:lpstr>
      <vt:lpstr>PowerPoint Presentation</vt:lpstr>
      <vt:lpstr>PowerPoint Presentation</vt:lpstr>
      <vt:lpstr>A social-structural construal</vt:lpstr>
      <vt:lpstr>A social-structural construal</vt:lpstr>
      <vt:lpstr>A social-structural construal</vt:lpstr>
      <vt:lpstr>PowerPoint Presentation</vt:lpstr>
      <vt:lpstr>PowerPoint Presentation</vt:lpstr>
      <vt:lpstr>A social-structural construal</vt:lpstr>
      <vt:lpstr>Formal explanations as a cue for essentialism</vt:lpstr>
      <vt:lpstr>PowerPoint Presentation</vt:lpstr>
      <vt:lpstr>PowerPoint Presentation</vt:lpstr>
      <vt:lpstr>Formal explanations can cue essentialism for animal and gender categories.</vt:lpstr>
      <vt:lpstr>A social-structural construal</vt:lpstr>
      <vt:lpstr>A social-structural construal</vt:lpstr>
      <vt:lpstr>A social-structural construal</vt:lpstr>
      <vt:lpstr>PowerPoint Presentation</vt:lpstr>
      <vt:lpstr>Children are sensitive to structural factors.</vt:lpstr>
      <vt:lpstr>Children are sensitive to structural factors.</vt:lpstr>
      <vt:lpstr>Children are sensitive to structural factors.</vt:lpstr>
      <vt:lpstr>Children are sensitive to structural factors.</vt:lpstr>
      <vt:lpstr>Can information about a structural context block an essentialist interpretation of a formal explanation?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social-structural construal</vt:lpstr>
      <vt:lpstr>A social-structural construal</vt:lpstr>
      <vt:lpstr>PowerPoint Presentation</vt:lpstr>
      <vt:lpstr>A social-structural construal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Pilot 1 DVs</vt:lpstr>
      <vt:lpstr>Pilot 1 data</vt:lpstr>
      <vt:lpstr>Pilot 2 DVs</vt:lpstr>
      <vt:lpstr>Pilot 2 DVs</vt:lpstr>
      <vt:lpstr>Pilot 2 all data</vt:lpstr>
      <vt:lpstr>Pilot 2 all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3602</cp:revision>
  <cp:lastPrinted>2019-03-01T18:39:58Z</cp:lastPrinted>
  <dcterms:created xsi:type="dcterms:W3CDTF">2018-11-29T07:29:27Z</dcterms:created>
  <dcterms:modified xsi:type="dcterms:W3CDTF">2019-05-22T18:59:24Z</dcterms:modified>
</cp:coreProperties>
</file>